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Lst>
  <p:sldSz cy="5143500" cx="9144000"/>
  <p:notesSz cx="6858000" cy="9144000"/>
  <p:embeddedFontLst>
    <p:embeddedFont>
      <p:font typeface="Roboto"/>
      <p:regular r:id="rId89"/>
      <p:bold r:id="rId90"/>
      <p:italic r:id="rId91"/>
      <p:boldItalic r:id="rId92"/>
    </p:embeddedFont>
    <p:embeddedFont>
      <p:font typeface="Nunito"/>
      <p:regular r:id="rId93"/>
      <p:bold r:id="rId94"/>
      <p:italic r:id="rId95"/>
      <p:boldItalic r:id="rId96"/>
    </p:embeddedFont>
    <p:embeddedFont>
      <p:font typeface="Maven Pro"/>
      <p:regular r:id="rId97"/>
      <p:bold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99" roundtripDataSignature="AMtx7mgbwt9n+VD8OM69mGyu1R8dh+fu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Nunito-italic.fntdata"/><Relationship Id="rId94" Type="http://schemas.openxmlformats.org/officeDocument/2006/relationships/font" Target="fonts/Nunito-bold.fntdata"/><Relationship Id="rId97" Type="http://schemas.openxmlformats.org/officeDocument/2006/relationships/font" Target="fonts/MavenPro-regular.fntdata"/><Relationship Id="rId96" Type="http://schemas.openxmlformats.org/officeDocument/2006/relationships/font" Target="fonts/Nunito-boldItalic.fntdata"/><Relationship Id="rId11" Type="http://schemas.openxmlformats.org/officeDocument/2006/relationships/slide" Target="slides/slide6.xml"/><Relationship Id="rId99" Type="http://customschemas.google.com/relationships/presentationmetadata" Target="metadata"/><Relationship Id="rId10" Type="http://schemas.openxmlformats.org/officeDocument/2006/relationships/slide" Target="slides/slide5.xml"/><Relationship Id="rId98" Type="http://schemas.openxmlformats.org/officeDocument/2006/relationships/font" Target="fonts/MavenPro-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italic.fntdata"/><Relationship Id="rId90" Type="http://schemas.openxmlformats.org/officeDocument/2006/relationships/font" Target="fonts/Roboto-bold.fntdata"/><Relationship Id="rId93" Type="http://schemas.openxmlformats.org/officeDocument/2006/relationships/font" Target="fonts/Nunito-regular.fntdata"/><Relationship Id="rId92"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font" Target="fonts/Roboto-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229a3a9ab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2229a3a9abb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3e33c8832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3e33c8832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3e33c8832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23e33c8832c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3e33c8832c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23e33c8832c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3ccfce327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3ccfce327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provided code calculates texture features from a grayscale image based on its Gray Level Co-occurrence Matrix (GLCM). </a:t>
            </a:r>
            <a:endParaRPr/>
          </a:p>
          <a:p>
            <a:pPr indent="0" lvl="0" marL="0" rtl="0" algn="l">
              <a:spcBef>
                <a:spcPts val="0"/>
              </a:spcBef>
              <a:spcAft>
                <a:spcPts val="0"/>
              </a:spcAft>
              <a:buNone/>
            </a:pPr>
            <a:r>
              <a:rPr lang="en"/>
              <a:t>The GLCM is a matrix that describes how often different combinations of pixel brightness values occur in an image.</a:t>
            </a:r>
            <a:endParaRPr/>
          </a:p>
          <a:p>
            <a:pPr indent="-298450" lvl="0" marL="457200" rtl="0" algn="l">
              <a:spcBef>
                <a:spcPts val="0"/>
              </a:spcBef>
              <a:spcAft>
                <a:spcPts val="0"/>
              </a:spcAft>
              <a:buSzPts val="1100"/>
              <a:buAutoNum type="arabicParenR"/>
            </a:pPr>
            <a:r>
              <a:rPr b="1" lang="en"/>
              <a:t>Contrast: </a:t>
            </a:r>
            <a:r>
              <a:rPr lang="en"/>
              <a:t>The code calculates the contrast by summing the squares of each pair of pixel intensity differences multiplied by their frequency of occurrence, based on the Gray Level Co-occurrence Matrix (GLCM).</a:t>
            </a:r>
            <a:endParaRPr/>
          </a:p>
          <a:p>
            <a:pPr indent="-298450" lvl="0" marL="457200" rtl="0" algn="l">
              <a:spcBef>
                <a:spcPts val="0"/>
              </a:spcBef>
              <a:spcAft>
                <a:spcPts val="0"/>
              </a:spcAft>
              <a:buSzPts val="1100"/>
              <a:buAutoNum type="arabicParenR"/>
            </a:pPr>
            <a:r>
              <a:rPr b="1" lang="en"/>
              <a:t>Dissimilarity:</a:t>
            </a:r>
            <a:r>
              <a:rPr lang="en"/>
              <a:t> The code computes dissimilarity as the sum of the absolute differences between each pair of pixel intensities, each weighted by their frequency in the GLCM.</a:t>
            </a:r>
            <a:endParaRPr/>
          </a:p>
          <a:p>
            <a:pPr indent="-298450" lvl="0" marL="457200" rtl="0" algn="l">
              <a:spcBef>
                <a:spcPts val="0"/>
              </a:spcBef>
              <a:spcAft>
                <a:spcPts val="0"/>
              </a:spcAft>
              <a:buSzPts val="1100"/>
              <a:buAutoNum type="arabicParenR"/>
            </a:pPr>
            <a:r>
              <a:rPr b="1" lang="en"/>
              <a:t>Homogeneity: </a:t>
            </a:r>
            <a:r>
              <a:rPr lang="en"/>
              <a:t>The code measures homogeneity by adding the GLCM values for each pixel pair, divided by 1 plus the square of their intensity difference.</a:t>
            </a:r>
            <a:endParaRPr/>
          </a:p>
          <a:p>
            <a:pPr indent="-298450" lvl="0" marL="457200" rtl="0" algn="l">
              <a:spcBef>
                <a:spcPts val="0"/>
              </a:spcBef>
              <a:spcAft>
                <a:spcPts val="0"/>
              </a:spcAft>
              <a:buSzPts val="1100"/>
              <a:buAutoNum type="arabicParenR"/>
            </a:pPr>
            <a:r>
              <a:rPr b="1" lang="en"/>
              <a:t>Energy:</a:t>
            </a:r>
            <a:r>
              <a:rPr lang="en"/>
              <a:t> The code computes energy (or Angular Second Moment) as the sum of squared GLCM elements, representing the textural uniformity of the image.</a:t>
            </a:r>
            <a:endParaRPr/>
          </a:p>
          <a:p>
            <a:pPr indent="-298450" lvl="0" marL="457200" rtl="0" algn="l">
              <a:spcBef>
                <a:spcPts val="0"/>
              </a:spcBef>
              <a:spcAft>
                <a:spcPts val="0"/>
              </a:spcAft>
              <a:buSzPts val="1100"/>
              <a:buAutoNum type="arabicParenR"/>
            </a:pPr>
            <a:r>
              <a:rPr b="1" lang="en"/>
              <a:t>Correlation:</a:t>
            </a:r>
            <a:r>
              <a:rPr lang="en"/>
              <a:t> The code determines correlation by assessing the pixel pairs' dependence on each other over the entire image, involving mean and standard deviation of the GLCM.</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3ccfce327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3ccfce327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Thresholding: </a:t>
            </a:r>
            <a:r>
              <a:rPr lang="en"/>
              <a:t>The code changes the image to black and white. It uses a method called Otsu's thresholding, which picks the best brightness level to separate objects from the background.</a:t>
            </a:r>
            <a:endParaRPr/>
          </a:p>
          <a:p>
            <a:pPr indent="0" lvl="0" marL="0" rtl="0" algn="l">
              <a:spcBef>
                <a:spcPts val="0"/>
              </a:spcBef>
              <a:spcAft>
                <a:spcPts val="0"/>
              </a:spcAft>
              <a:buClr>
                <a:schemeClr val="dk1"/>
              </a:buClr>
              <a:buSzPts val="1100"/>
              <a:buFont typeface="Arial"/>
              <a:buNone/>
            </a:pPr>
            <a:r>
              <a:rPr b="1" lang="en"/>
              <a:t>Labeling:</a:t>
            </a:r>
            <a:r>
              <a:rPr lang="en"/>
              <a:t> After thresholding, the code identifies each separate object in the image, kind of like sticking a label on each one.</a:t>
            </a:r>
            <a:endParaRPr/>
          </a:p>
          <a:p>
            <a:pPr indent="0" lvl="0" marL="0" rtl="0" algn="l">
              <a:spcBef>
                <a:spcPts val="0"/>
              </a:spcBef>
              <a:spcAft>
                <a:spcPts val="0"/>
              </a:spcAft>
              <a:buClr>
                <a:schemeClr val="dk1"/>
              </a:buClr>
              <a:buSzPts val="1100"/>
              <a:buFont typeface="Arial"/>
              <a:buNone/>
            </a:pPr>
            <a:r>
              <a:rPr b="1" lang="en"/>
              <a:t>Area and Perimeter: </a:t>
            </a:r>
            <a:r>
              <a:rPr lang="en"/>
              <a:t>For the first object found (or the biggest, in some versions), the code calculates the area (the total number of pixels inside the object) and the perimeter (the total number of pixels around the object's edge).</a:t>
            </a:r>
            <a:endParaRPr/>
          </a:p>
          <a:p>
            <a:pPr indent="0" lvl="0" marL="0" rtl="0" algn="l">
              <a:spcBef>
                <a:spcPts val="0"/>
              </a:spcBef>
              <a:spcAft>
                <a:spcPts val="0"/>
              </a:spcAft>
              <a:buClr>
                <a:schemeClr val="dk1"/>
              </a:buClr>
              <a:buSzPts val="1100"/>
              <a:buFont typeface="Arial"/>
              <a:buNone/>
            </a:pPr>
            <a:r>
              <a:rPr b="1" lang="en"/>
              <a:t>Compactness:</a:t>
            </a:r>
            <a:r>
              <a:rPr lang="en"/>
              <a:t> The code uses the area and perimeter to calculate compactness. It's like comparing the object's perimeter to the perimeter of a perfect circle with the same area. The closer to 1, the more compact (circle-like) the object is.</a:t>
            </a:r>
            <a:endParaRPr/>
          </a:p>
          <a:p>
            <a:pPr indent="0" lvl="0" marL="0" rtl="0" algn="l">
              <a:spcBef>
                <a:spcPts val="0"/>
              </a:spcBef>
              <a:spcAft>
                <a:spcPts val="0"/>
              </a:spcAft>
              <a:buClr>
                <a:schemeClr val="dk1"/>
              </a:buClr>
              <a:buSzPts val="1100"/>
              <a:buFont typeface="Arial"/>
              <a:buNone/>
            </a:pPr>
            <a:r>
              <a:rPr b="1" lang="en"/>
              <a:t>Circularity:</a:t>
            </a:r>
            <a:r>
              <a:rPr lang="en"/>
              <a:t> The code again uses the area and perimeter to calculate circularity. It's like comparing the object's area to the area of a perfect circle with the same perimeter. The closer to 1, the more circular the object is.</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3ccfce327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3ccfce327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Processing:</a:t>
            </a:r>
            <a:r>
              <a:rPr lang="en"/>
              <a:t> The code first processes the image to highlight small, bright objects (microcalcifications), and labels or identifies each separate object.</a:t>
            </a:r>
            <a:endParaRPr/>
          </a:p>
          <a:p>
            <a:pPr indent="0" lvl="0" marL="0" rtl="0" algn="l">
              <a:spcBef>
                <a:spcPts val="0"/>
              </a:spcBef>
              <a:spcAft>
                <a:spcPts val="0"/>
              </a:spcAft>
              <a:buClr>
                <a:schemeClr val="dk1"/>
              </a:buClr>
              <a:buSzPts val="1100"/>
              <a:buFont typeface="Arial"/>
              <a:buNone/>
            </a:pPr>
            <a:r>
              <a:rPr b="1" lang="en"/>
              <a:t>Size and Solidity: </a:t>
            </a:r>
            <a:r>
              <a:rPr lang="en"/>
              <a:t>For each object, the code measures two things: its size (how many pixels are in it) and its solidity (how compact it is, or how much it fills its outer boundary).</a:t>
            </a:r>
            <a:endParaRPr/>
          </a:p>
          <a:p>
            <a:pPr indent="0" lvl="0" marL="0" rtl="0" algn="l">
              <a:spcBef>
                <a:spcPts val="0"/>
              </a:spcBef>
              <a:spcAft>
                <a:spcPts val="0"/>
              </a:spcAft>
              <a:buClr>
                <a:schemeClr val="dk1"/>
              </a:buClr>
              <a:buSzPts val="1100"/>
              <a:buFont typeface="Arial"/>
              <a:buNone/>
            </a:pPr>
            <a:r>
              <a:rPr b="1" lang="en"/>
              <a:t>Mean Size:</a:t>
            </a:r>
            <a:r>
              <a:rPr lang="en"/>
              <a:t> The code then calculates the average size of all the objects found. It's like adding up all the sizes and then dividing by the number of objects.</a:t>
            </a:r>
            <a:endParaRPr/>
          </a:p>
          <a:p>
            <a:pPr indent="0" lvl="0" marL="0" rtl="0" algn="l">
              <a:spcBef>
                <a:spcPts val="0"/>
              </a:spcBef>
              <a:spcAft>
                <a:spcPts val="0"/>
              </a:spcAft>
              <a:buClr>
                <a:schemeClr val="dk1"/>
              </a:buClr>
              <a:buSzPts val="1100"/>
              <a:buFont typeface="Arial"/>
              <a:buNone/>
            </a:pPr>
            <a:r>
              <a:rPr b="1" lang="en"/>
              <a:t>Mean Solidity:</a:t>
            </a:r>
            <a:r>
              <a:rPr lang="en"/>
              <a:t> It also calculates the average solidity. It's like adding up all the solidity scores and then dividing by the number of objects.</a:t>
            </a:r>
            <a:endParaRPr/>
          </a:p>
          <a:p>
            <a:pPr indent="0" lvl="0" marL="0" rtl="0" algn="l">
              <a:spcBef>
                <a:spcPts val="0"/>
              </a:spcBef>
              <a:spcAft>
                <a:spcPts val="0"/>
              </a:spcAft>
              <a:buClr>
                <a:schemeClr val="dk1"/>
              </a:buClr>
              <a:buSzPts val="1100"/>
              <a:buFont typeface="Arial"/>
              <a:buNone/>
            </a:pPr>
            <a:r>
              <a:rPr b="1" lang="en"/>
              <a:t>Clustering:</a:t>
            </a:r>
            <a:r>
              <a:rPr lang="en"/>
              <a:t> Finally, the code calculates clustering. It's the number of objects divided by the total size of all objects. If objects are very small and numerous (more clustered), this number will be higher. If objects are large and few (less clustered), this number will be lower.</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3ccfce327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3ccfce327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Color Intensity: </a:t>
            </a:r>
            <a:r>
              <a:rPr lang="en"/>
              <a:t>The code computes the arithmetic mean of RGB channel intensities over the 2D pixel matrix, generating average coloration metrics per channel.</a:t>
            </a:r>
            <a:endParaRPr/>
          </a:p>
          <a:p>
            <a:pPr indent="0" lvl="0" marL="0" rtl="0" algn="l">
              <a:spcBef>
                <a:spcPts val="0"/>
              </a:spcBef>
              <a:spcAft>
                <a:spcPts val="0"/>
              </a:spcAft>
              <a:buClr>
                <a:schemeClr val="dk1"/>
              </a:buClr>
              <a:buSzPts val="1100"/>
              <a:buFont typeface="Arial"/>
              <a:buNone/>
            </a:pPr>
            <a:r>
              <a:rPr b="1" lang="en"/>
              <a:t>Basic Statistics:</a:t>
            </a:r>
            <a:r>
              <a:rPr lang="en"/>
              <a:t> Statistical computations are performed over the flattened grayscale image matrix, generating metrics such as mean pixel intensity, standard deviation, variance, and skewness of the pixel intensity distribution.</a:t>
            </a:r>
            <a:endParaRPr/>
          </a:p>
          <a:p>
            <a:pPr indent="0" lvl="0" marL="0" rtl="0" algn="l">
              <a:spcBef>
                <a:spcPts val="0"/>
              </a:spcBef>
              <a:spcAft>
                <a:spcPts val="0"/>
              </a:spcAft>
              <a:buClr>
                <a:schemeClr val="dk1"/>
              </a:buClr>
              <a:buSzPts val="1100"/>
              <a:buFont typeface="Arial"/>
              <a:buNone/>
            </a:pPr>
            <a:r>
              <a:rPr b="1" lang="en"/>
              <a:t>GLCM Features: </a:t>
            </a:r>
            <a:r>
              <a:rPr lang="en"/>
              <a:t>The script generates a Gray Level Co-occurrence Matrix (GLCM) encapsulating the spatial relationship between pixel intensities. Derived properties from GLCM like contrast, dissimilarity, homogeneity, ASM (energy), and correlation are computed.</a:t>
            </a:r>
            <a:endParaRPr/>
          </a:p>
          <a:p>
            <a:pPr indent="0" lvl="0" marL="0" rtl="0" algn="l">
              <a:spcBef>
                <a:spcPts val="0"/>
              </a:spcBef>
              <a:spcAft>
                <a:spcPts val="0"/>
              </a:spcAft>
              <a:buClr>
                <a:schemeClr val="dk1"/>
              </a:buClr>
              <a:buSzPts val="1100"/>
              <a:buFont typeface="Arial"/>
              <a:buNone/>
            </a:pPr>
            <a:r>
              <a:rPr b="1" lang="en"/>
              <a:t>Shape and Microcalcification Metrics:</a:t>
            </a:r>
            <a:r>
              <a:rPr lang="en"/>
              <a:t> Binary thresholding and labeling identify discrete regions in the image. Morphological parameters like area and perimeter are leveraged to compute shape descriptors like circularity and compactness. Microcalcification features including mean size, solidity, and a measure of spatial density (clustering coefficient) are computed in a similar way.</a:t>
            </a:r>
            <a:endParaRPr/>
          </a:p>
          <a:p>
            <a:pPr indent="0" lvl="0" marL="0" rtl="0" algn="l">
              <a:spcBef>
                <a:spcPts val="0"/>
              </a:spcBef>
              <a:spcAft>
                <a:spcPts val="0"/>
              </a:spcAft>
              <a:buClr>
                <a:schemeClr val="dk1"/>
              </a:buClr>
              <a:buSzPts val="1100"/>
              <a:buFont typeface="Arial"/>
              <a:buNone/>
            </a:pPr>
            <a:r>
              <a:rPr b="1" lang="en"/>
              <a:t>Edge Count:</a:t>
            </a:r>
            <a:r>
              <a:rPr lang="en"/>
              <a:t> Employing the Canny algorithm on the grayscale image matrix, edge detection is performed. The summation of detected edge pixels provides an overall count of edges present in the image.</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3ccfce327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3ccfce327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3e33c8832c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3e33c8832c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3ccfce327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3ccfce327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3e33c8832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23e33c8832c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3ccfce327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3ccfce327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3e33c8832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23e33c8832c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3ccfce327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3ccfce327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3ccfce3271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3ccfce3271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3ccfce327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3ccfce327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3ccfce327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3ccfce327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3ccfce327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3ccfce3271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3ccfce3271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3ccfce3271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3e33c8832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23e33c8832c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3ccfce3271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3ccfce3271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3ccfce3271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3ccfce3271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3ccfce3271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3ccfce3271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3ccfce3271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3ccfce3271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3ccfce3271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3ccfce3271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3e33e97d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3e33e97d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3ccfce3271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3ccfce3271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3ccfce3271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3ccfce3271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3ccfce3271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3ccfce3271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3ccfce3271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3ccfce3271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3ccfce3271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3ccfce3271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3ccfce327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3ccfce327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3ccfce3271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3ccfce3271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3ccfce3271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3ccfce3271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3ccfce3271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3ccfce3271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3ccfce3271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3ccfce3271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3ccfce3271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3ccfce3271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3ccfce3271_1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3ccfce3271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3ccfce3271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3ccfce3271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3ccfce3271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3ccfce3271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3e33c8832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23e33c8832c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3ccfce327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3ccfce327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3ccfce3271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3ccfce3271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3ccfce327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3ccfce327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3ccfce327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3ccfce327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3ccfce327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3ccfce327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3ccfce327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3ccfce327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3ccfce327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3ccfce3271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3ccfce327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3ccfce327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3ccfce327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3ccfce327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3e33c8832c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3e33c8832c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3ccfce327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3ccfce327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3ccfce32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3ccfce32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3ccfce3271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3ccfce3271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3ccfce3271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3ccfce3271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3e33c8832c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g23e33c8832c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3e33c8832c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3e33c8832c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3e33c8832c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g23e33c8832c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3e33c8832c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23e33c8832c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3e33c8832c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g23e33c8832c_0_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3e33c8832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g23e33c8832c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Hello everyone,</a:t>
            </a:r>
            <a:endParaRPr/>
          </a:p>
          <a:p>
            <a:pPr indent="0" lvl="0" marL="0" rtl="0" algn="l">
              <a:lnSpc>
                <a:spcPct val="115000"/>
              </a:lnSpc>
              <a:spcBef>
                <a:spcPts val="1200"/>
              </a:spcBef>
              <a:spcAft>
                <a:spcPts val="0"/>
              </a:spcAft>
              <a:buClr>
                <a:schemeClr val="dk1"/>
              </a:buClr>
              <a:buSzPts val="1100"/>
              <a:buFont typeface="Arial"/>
              <a:buNone/>
            </a:pPr>
            <a:r>
              <a:rPr lang="en"/>
              <a:t>Today, I would like to talk about the issue of dataset imbalance and the steps we took to resolve it in our recent project. As you may already know, dataset imbalance is a common problem in machine learning, where one or more classes in the dataset have significantly fewer instances than the others.</a:t>
            </a:r>
            <a:endParaRPr/>
          </a:p>
          <a:p>
            <a:pPr indent="0" lvl="0" marL="0" rtl="0" algn="l">
              <a:lnSpc>
                <a:spcPct val="115000"/>
              </a:lnSpc>
              <a:spcBef>
                <a:spcPts val="1200"/>
              </a:spcBef>
              <a:spcAft>
                <a:spcPts val="0"/>
              </a:spcAft>
              <a:buClr>
                <a:schemeClr val="dk1"/>
              </a:buClr>
              <a:buSzPts val="1100"/>
              <a:buFont typeface="Arial"/>
              <a:buNone/>
            </a:pPr>
            <a:r>
              <a:rPr lang="en"/>
              <a:t>In our project, we encountered a similar issue, where the minority class had only a few instances. We initially tried using stratify and equal number of classes, but unfortunately, we did not see any significant improvement in the model's performance.</a:t>
            </a:r>
            <a:endParaRPr/>
          </a:p>
          <a:p>
            <a:pPr indent="0" lvl="0" marL="0" rtl="0" algn="l">
              <a:lnSpc>
                <a:spcPct val="115000"/>
              </a:lnSpc>
              <a:spcBef>
                <a:spcPts val="1200"/>
              </a:spcBef>
              <a:spcAft>
                <a:spcPts val="0"/>
              </a:spcAft>
              <a:buClr>
                <a:schemeClr val="dk1"/>
              </a:buClr>
              <a:buSzPts val="1100"/>
              <a:buFont typeface="Arial"/>
              <a:buNone/>
            </a:pPr>
            <a:r>
              <a:rPr lang="en"/>
              <a:t>To address this issue, we used a technique called "undersampling," which involves removing instances from the majority class to balance the dataset. We used the Random Under Sampling (RUS) technique, which randomly removes instances from the majority class until the classes are balanced.</a:t>
            </a:r>
            <a:endParaRPr/>
          </a:p>
          <a:p>
            <a:pPr indent="0" lvl="0" marL="0" rtl="0" algn="l">
              <a:lnSpc>
                <a:spcPct val="115000"/>
              </a:lnSpc>
              <a:spcBef>
                <a:spcPts val="1200"/>
              </a:spcBef>
              <a:spcAft>
                <a:spcPts val="0"/>
              </a:spcAft>
              <a:buClr>
                <a:schemeClr val="dk1"/>
              </a:buClr>
              <a:buSzPts val="1100"/>
              <a:buFont typeface="Arial"/>
              <a:buNone/>
            </a:pPr>
            <a:r>
              <a:rPr lang="en"/>
              <a:t>This technique helped us balance the classes in our dataset and improved our model's performance significantly. We also used SMOTE to oversample the minority class, but in combination with RUS, it showed a further improvement in model performance.</a:t>
            </a:r>
            <a:endParaRPr/>
          </a:p>
          <a:p>
            <a:pPr indent="0" lvl="0" marL="0" rtl="0" algn="l">
              <a:lnSpc>
                <a:spcPct val="115000"/>
              </a:lnSpc>
              <a:spcBef>
                <a:spcPts val="1200"/>
              </a:spcBef>
              <a:spcAft>
                <a:spcPts val="0"/>
              </a:spcAft>
              <a:buClr>
                <a:schemeClr val="dk1"/>
              </a:buClr>
              <a:buSzPts val="1100"/>
              <a:buFont typeface="Arial"/>
              <a:buNone/>
            </a:pPr>
            <a:r>
              <a:rPr lang="en"/>
              <a:t>Moving on, we also used the VotingClassifier from the scikit-learn library to improve our model's accuracy. The VotingClassifier is an ensemble method that combines the predictions from multiple classifiers and predicts the class with the most votes.</a:t>
            </a:r>
            <a:endParaRPr/>
          </a:p>
          <a:p>
            <a:pPr indent="0" lvl="0" marL="0" rtl="0" algn="l">
              <a:lnSpc>
                <a:spcPct val="115000"/>
              </a:lnSpc>
              <a:spcBef>
                <a:spcPts val="1200"/>
              </a:spcBef>
              <a:spcAft>
                <a:spcPts val="0"/>
              </a:spcAft>
              <a:buClr>
                <a:schemeClr val="dk1"/>
              </a:buClr>
              <a:buSzPts val="1100"/>
              <a:buFont typeface="Arial"/>
              <a:buNone/>
            </a:pPr>
            <a:r>
              <a:rPr lang="en"/>
              <a:t>In our case, we used three different classifiers - Random Forest, Support Vector Machine, and Gradient Boosting - and combined their predictions using the VotingClassifier. This helped us achieve a higher accuracy than using any of the classifiers individually.</a:t>
            </a:r>
            <a:endParaRPr/>
          </a:p>
          <a:p>
            <a:pPr indent="0" lvl="0" marL="0" rtl="0" algn="l">
              <a:lnSpc>
                <a:spcPct val="115000"/>
              </a:lnSpc>
              <a:spcBef>
                <a:spcPts val="1200"/>
              </a:spcBef>
              <a:spcAft>
                <a:spcPts val="0"/>
              </a:spcAft>
              <a:buClr>
                <a:schemeClr val="dk1"/>
              </a:buClr>
              <a:buSzPts val="1100"/>
              <a:buFont typeface="Arial"/>
              <a:buNone/>
            </a:pPr>
            <a:r>
              <a:rPr lang="en"/>
              <a:t>Lastly, we also developed a user interface (UI) app for our project, which made it easy for users to input data and get predictions from our model. The UI was developed using Streamlit, a popular Python library for building interactive web applications.</a:t>
            </a:r>
            <a:endParaRPr/>
          </a:p>
          <a:p>
            <a:pPr indent="0" lvl="0" marL="0" rtl="0" algn="l">
              <a:lnSpc>
                <a:spcPct val="115000"/>
              </a:lnSpc>
              <a:spcBef>
                <a:spcPts val="1200"/>
              </a:spcBef>
              <a:spcAft>
                <a:spcPts val="0"/>
              </a:spcAft>
              <a:buClr>
                <a:schemeClr val="dk1"/>
              </a:buClr>
              <a:buSzPts val="1100"/>
              <a:buFont typeface="Arial"/>
              <a:buNone/>
            </a:pPr>
            <a:r>
              <a:rPr lang="en"/>
              <a:t>In conclusion, we were able to overcome the issue of dataset imbalance by using a combination of undersampling and oversampling techniques and improve our model's accuracy using the VotingClassifier. Additionally, we developed a user-friendly UI app using Streamlit, which made it easy for users to interact with our model.</a:t>
            </a:r>
            <a:endParaRPr/>
          </a:p>
          <a:p>
            <a:pPr indent="0" lvl="0" marL="0" rtl="0" algn="l">
              <a:lnSpc>
                <a:spcPct val="115000"/>
              </a:lnSpc>
              <a:spcBef>
                <a:spcPts val="1200"/>
              </a:spcBef>
              <a:spcAft>
                <a:spcPts val="0"/>
              </a:spcAft>
              <a:buClr>
                <a:schemeClr val="dk1"/>
              </a:buClr>
              <a:buSzPts val="1100"/>
              <a:buFont typeface="Arial"/>
              <a:buNone/>
            </a:pPr>
            <a:r>
              <a:rPr lang="en"/>
              <a:t>Thank you for listening.</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3e33c8832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3e33c8832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3ccfce3271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3ccfce3271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3ccfce327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3ccfce327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3ccfce3271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3ccfce3271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3ccfce3271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3ccfce3271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3ccfce3271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3ccfce3271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3ccfce3271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3ccfce3271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3ccfce3271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3ccfce3271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3ccfce3271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3ccfce3271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3ccfce327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3ccfce327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3ccfce327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3ccfce327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3e33e97dd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g23e33e97dd2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3ccfce3271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23ccfce3271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3e33c8832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3e33c8832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3ccfce3271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3ccfce3271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3ccfce3271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3ccfce3271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e33c883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g23e33c8832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3e33e97dd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23e33e97dd2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7" name="Shape 137"/>
        <p:cNvGrpSpPr/>
        <p:nvPr/>
      </p:nvGrpSpPr>
      <p:grpSpPr>
        <a:xfrm>
          <a:off x="0" y="0"/>
          <a:ext cx="0" cy="0"/>
          <a:chOff x="0" y="0"/>
          <a:chExt cx="0" cy="0"/>
        </a:xfrm>
      </p:grpSpPr>
      <p:grpSp>
        <p:nvGrpSpPr>
          <p:cNvPr id="138" name="Google Shape;138;p27"/>
          <p:cNvGrpSpPr/>
          <p:nvPr/>
        </p:nvGrpSpPr>
        <p:grpSpPr>
          <a:xfrm>
            <a:off x="713373" y="3847119"/>
            <a:ext cx="825392" cy="825392"/>
            <a:chOff x="348199" y="179450"/>
            <a:chExt cx="1116300" cy="1116300"/>
          </a:xfrm>
        </p:grpSpPr>
        <p:sp>
          <p:nvSpPr>
            <p:cNvPr id="139" name="Google Shape;139;p27"/>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7"/>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 name="Google Shape;141;p27"/>
          <p:cNvSpPr txBox="1"/>
          <p:nvPr>
            <p:ph idx="1" type="body"/>
          </p:nvPr>
        </p:nvSpPr>
        <p:spPr>
          <a:xfrm>
            <a:off x="1303800" y="4138975"/>
            <a:ext cx="5843100" cy="534900"/>
          </a:xfrm>
          <a:prstGeom prst="rect">
            <a:avLst/>
          </a:prstGeom>
          <a:noFill/>
          <a:ln>
            <a:noFill/>
          </a:ln>
        </p:spPr>
        <p:txBody>
          <a:bodyPr anchorCtr="0" anchor="t"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42" name="Google Shape;142;p2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3" name="Shape 143"/>
        <p:cNvGrpSpPr/>
        <p:nvPr/>
      </p:nvGrpSpPr>
      <p:grpSpPr>
        <a:xfrm>
          <a:off x="0" y="0"/>
          <a:ext cx="0" cy="0"/>
          <a:chOff x="0" y="0"/>
          <a:chExt cx="0" cy="0"/>
        </a:xfrm>
      </p:grpSpPr>
      <p:grpSp>
        <p:nvGrpSpPr>
          <p:cNvPr id="144" name="Google Shape;144;p28"/>
          <p:cNvGrpSpPr/>
          <p:nvPr/>
        </p:nvGrpSpPr>
        <p:grpSpPr>
          <a:xfrm>
            <a:off x="52" y="4099200"/>
            <a:ext cx="9144036" cy="1044300"/>
            <a:chOff x="52" y="4099200"/>
            <a:chExt cx="9144036" cy="1044300"/>
          </a:xfrm>
        </p:grpSpPr>
        <p:grpSp>
          <p:nvGrpSpPr>
            <p:cNvPr id="145" name="Google Shape;145;p28"/>
            <p:cNvGrpSpPr/>
            <p:nvPr/>
          </p:nvGrpSpPr>
          <p:grpSpPr>
            <a:xfrm>
              <a:off x="52" y="4309200"/>
              <a:ext cx="231622" cy="834300"/>
              <a:chOff x="2688737" y="4301380"/>
              <a:chExt cx="231900" cy="834300"/>
            </a:xfrm>
          </p:grpSpPr>
          <p:sp>
            <p:nvSpPr>
              <p:cNvPr id="146" name="Google Shape;146;p28"/>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8"/>
              <p:cNvSpPr/>
              <p:nvPr/>
            </p:nvSpPr>
            <p:spPr>
              <a:xfrm flipH="1">
                <a:off x="2688737" y="4301380"/>
                <a:ext cx="2319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8"/>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8"/>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 name="Google Shape;150;p28"/>
            <p:cNvGrpSpPr/>
            <p:nvPr/>
          </p:nvGrpSpPr>
          <p:grpSpPr>
            <a:xfrm>
              <a:off x="371406" y="4099200"/>
              <a:ext cx="231622" cy="1044300"/>
              <a:chOff x="2688737" y="4091380"/>
              <a:chExt cx="231900" cy="1044300"/>
            </a:xfrm>
          </p:grpSpPr>
          <p:sp>
            <p:nvSpPr>
              <p:cNvPr id="151" name="Google Shape;151;p28"/>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8"/>
              <p:cNvSpPr/>
              <p:nvPr/>
            </p:nvSpPr>
            <p:spPr>
              <a:xfrm flipH="1">
                <a:off x="2688737" y="4301380"/>
                <a:ext cx="2319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8"/>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8"/>
              <p:cNvSpPr/>
              <p:nvPr/>
            </p:nvSpPr>
            <p:spPr>
              <a:xfrm flipH="1">
                <a:off x="2688737" y="4091380"/>
                <a:ext cx="2319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8"/>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 name="Google Shape;156;p28"/>
            <p:cNvGrpSpPr/>
            <p:nvPr/>
          </p:nvGrpSpPr>
          <p:grpSpPr>
            <a:xfrm>
              <a:off x="742761" y="4309200"/>
              <a:ext cx="231622" cy="834300"/>
              <a:chOff x="2688737" y="4301380"/>
              <a:chExt cx="231900" cy="834300"/>
            </a:xfrm>
          </p:grpSpPr>
          <p:sp>
            <p:nvSpPr>
              <p:cNvPr id="157" name="Google Shape;157;p28"/>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8"/>
              <p:cNvSpPr/>
              <p:nvPr/>
            </p:nvSpPr>
            <p:spPr>
              <a:xfrm flipH="1">
                <a:off x="2688737" y="4301380"/>
                <a:ext cx="2319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8"/>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8"/>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 name="Google Shape;161;p28"/>
            <p:cNvGrpSpPr/>
            <p:nvPr/>
          </p:nvGrpSpPr>
          <p:grpSpPr>
            <a:xfrm>
              <a:off x="1114115" y="4518900"/>
              <a:ext cx="231622" cy="624600"/>
              <a:chOff x="2688737" y="4511080"/>
              <a:chExt cx="231900" cy="624600"/>
            </a:xfrm>
          </p:grpSpPr>
          <p:sp>
            <p:nvSpPr>
              <p:cNvPr id="162" name="Google Shape;162;p28"/>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8"/>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8"/>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 name="Google Shape;165;p28"/>
            <p:cNvGrpSpPr/>
            <p:nvPr/>
          </p:nvGrpSpPr>
          <p:grpSpPr>
            <a:xfrm>
              <a:off x="1856753" y="4099200"/>
              <a:ext cx="231600" cy="1044300"/>
              <a:chOff x="1856753" y="4099200"/>
              <a:chExt cx="231600" cy="1044300"/>
            </a:xfrm>
          </p:grpSpPr>
          <p:sp>
            <p:nvSpPr>
              <p:cNvPr id="166" name="Google Shape;166;p28"/>
              <p:cNvSpPr/>
              <p:nvPr/>
            </p:nvSpPr>
            <p:spPr>
              <a:xfrm flipH="1">
                <a:off x="1856753"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8"/>
              <p:cNvSpPr/>
              <p:nvPr/>
            </p:nvSpPr>
            <p:spPr>
              <a:xfrm flipH="1">
                <a:off x="1856753"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8"/>
              <p:cNvSpPr/>
              <p:nvPr/>
            </p:nvSpPr>
            <p:spPr>
              <a:xfrm flipH="1">
                <a:off x="1856753"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8"/>
              <p:cNvSpPr/>
              <p:nvPr/>
            </p:nvSpPr>
            <p:spPr>
              <a:xfrm flipH="1">
                <a:off x="1856753"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8"/>
              <p:cNvSpPr/>
              <p:nvPr/>
            </p:nvSpPr>
            <p:spPr>
              <a:xfrm flipH="1">
                <a:off x="1856753"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 name="Google Shape;171;p28"/>
            <p:cNvGrpSpPr/>
            <p:nvPr/>
          </p:nvGrpSpPr>
          <p:grpSpPr>
            <a:xfrm>
              <a:off x="2228107" y="4309200"/>
              <a:ext cx="231600" cy="834300"/>
              <a:chOff x="2228107" y="4309200"/>
              <a:chExt cx="231600" cy="834300"/>
            </a:xfrm>
          </p:grpSpPr>
          <p:sp>
            <p:nvSpPr>
              <p:cNvPr id="172" name="Google Shape;172;p28"/>
              <p:cNvSpPr/>
              <p:nvPr/>
            </p:nvSpPr>
            <p:spPr>
              <a:xfrm flipH="1">
                <a:off x="2228107"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8"/>
              <p:cNvSpPr/>
              <p:nvPr/>
            </p:nvSpPr>
            <p:spPr>
              <a:xfrm flipH="1">
                <a:off x="2228107"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8"/>
              <p:cNvSpPr/>
              <p:nvPr/>
            </p:nvSpPr>
            <p:spPr>
              <a:xfrm flipH="1">
                <a:off x="2228107"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8"/>
              <p:cNvSpPr/>
              <p:nvPr/>
            </p:nvSpPr>
            <p:spPr>
              <a:xfrm flipH="1">
                <a:off x="2228107"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 name="Google Shape;176;p28"/>
            <p:cNvGrpSpPr/>
            <p:nvPr/>
          </p:nvGrpSpPr>
          <p:grpSpPr>
            <a:xfrm>
              <a:off x="2599462" y="4518900"/>
              <a:ext cx="231600" cy="624600"/>
              <a:chOff x="2599462" y="4518900"/>
              <a:chExt cx="231600" cy="624600"/>
            </a:xfrm>
          </p:grpSpPr>
          <p:sp>
            <p:nvSpPr>
              <p:cNvPr id="177" name="Google Shape;177;p28"/>
              <p:cNvSpPr/>
              <p:nvPr/>
            </p:nvSpPr>
            <p:spPr>
              <a:xfrm flipH="1">
                <a:off x="2599462"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8"/>
              <p:cNvSpPr/>
              <p:nvPr/>
            </p:nvSpPr>
            <p:spPr>
              <a:xfrm flipH="1">
                <a:off x="2599462"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8"/>
              <p:cNvSpPr/>
              <p:nvPr/>
            </p:nvSpPr>
            <p:spPr>
              <a:xfrm flipH="1">
                <a:off x="2599462"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 name="Google Shape;180;p28"/>
            <p:cNvGrpSpPr/>
            <p:nvPr/>
          </p:nvGrpSpPr>
          <p:grpSpPr>
            <a:xfrm>
              <a:off x="3342171" y="4099200"/>
              <a:ext cx="231600" cy="1044300"/>
              <a:chOff x="3342171" y="4099200"/>
              <a:chExt cx="231600" cy="1044300"/>
            </a:xfrm>
          </p:grpSpPr>
          <p:sp>
            <p:nvSpPr>
              <p:cNvPr id="181" name="Google Shape;181;p28"/>
              <p:cNvSpPr/>
              <p:nvPr/>
            </p:nvSpPr>
            <p:spPr>
              <a:xfrm flipH="1">
                <a:off x="3342171"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8"/>
              <p:cNvSpPr/>
              <p:nvPr/>
            </p:nvSpPr>
            <p:spPr>
              <a:xfrm flipH="1">
                <a:off x="3342171"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8"/>
              <p:cNvSpPr/>
              <p:nvPr/>
            </p:nvSpPr>
            <p:spPr>
              <a:xfrm flipH="1">
                <a:off x="3342171"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8"/>
              <p:cNvSpPr/>
              <p:nvPr/>
            </p:nvSpPr>
            <p:spPr>
              <a:xfrm flipH="1">
                <a:off x="3342171"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p:nvPr/>
            </p:nvSpPr>
            <p:spPr>
              <a:xfrm flipH="1">
                <a:off x="3342171"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6" name="Google Shape;186;p28"/>
            <p:cNvGrpSpPr/>
            <p:nvPr/>
          </p:nvGrpSpPr>
          <p:grpSpPr>
            <a:xfrm>
              <a:off x="3713525" y="4309200"/>
              <a:ext cx="231600" cy="834300"/>
              <a:chOff x="3713525" y="4309200"/>
              <a:chExt cx="231600" cy="834300"/>
            </a:xfrm>
          </p:grpSpPr>
          <p:sp>
            <p:nvSpPr>
              <p:cNvPr id="187" name="Google Shape;187;p28"/>
              <p:cNvSpPr/>
              <p:nvPr/>
            </p:nvSpPr>
            <p:spPr>
              <a:xfrm flipH="1">
                <a:off x="3713525"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8"/>
              <p:cNvSpPr/>
              <p:nvPr/>
            </p:nvSpPr>
            <p:spPr>
              <a:xfrm flipH="1">
                <a:off x="3713525"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8"/>
              <p:cNvSpPr/>
              <p:nvPr/>
            </p:nvSpPr>
            <p:spPr>
              <a:xfrm flipH="1">
                <a:off x="3713525"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8"/>
              <p:cNvSpPr/>
              <p:nvPr/>
            </p:nvSpPr>
            <p:spPr>
              <a:xfrm flipH="1">
                <a:off x="3713525"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 name="Google Shape;191;p28"/>
            <p:cNvGrpSpPr/>
            <p:nvPr/>
          </p:nvGrpSpPr>
          <p:grpSpPr>
            <a:xfrm>
              <a:off x="1485398" y="4309200"/>
              <a:ext cx="231600" cy="834300"/>
              <a:chOff x="1485398" y="4309200"/>
              <a:chExt cx="231600" cy="834300"/>
            </a:xfrm>
          </p:grpSpPr>
          <p:sp>
            <p:nvSpPr>
              <p:cNvPr id="192" name="Google Shape;192;p28"/>
              <p:cNvSpPr/>
              <p:nvPr/>
            </p:nvSpPr>
            <p:spPr>
              <a:xfrm flipH="1">
                <a:off x="1485398"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flipH="1">
                <a:off x="1485398"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flipH="1">
                <a:off x="1485398"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flipH="1">
                <a:off x="1485398"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 name="Google Shape;196;p28"/>
            <p:cNvGrpSpPr/>
            <p:nvPr/>
          </p:nvGrpSpPr>
          <p:grpSpPr>
            <a:xfrm>
              <a:off x="4084879" y="4518900"/>
              <a:ext cx="231600" cy="624600"/>
              <a:chOff x="4084879" y="4518900"/>
              <a:chExt cx="231600" cy="624600"/>
            </a:xfrm>
          </p:grpSpPr>
          <p:sp>
            <p:nvSpPr>
              <p:cNvPr id="197" name="Google Shape;197;p28"/>
              <p:cNvSpPr/>
              <p:nvPr/>
            </p:nvSpPr>
            <p:spPr>
              <a:xfrm flipH="1">
                <a:off x="4084879"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8"/>
              <p:cNvSpPr/>
              <p:nvPr/>
            </p:nvSpPr>
            <p:spPr>
              <a:xfrm flipH="1">
                <a:off x="4084879"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8"/>
              <p:cNvSpPr/>
              <p:nvPr/>
            </p:nvSpPr>
            <p:spPr>
              <a:xfrm flipH="1">
                <a:off x="4084879"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 name="Google Shape;200;p28"/>
            <p:cNvGrpSpPr/>
            <p:nvPr/>
          </p:nvGrpSpPr>
          <p:grpSpPr>
            <a:xfrm>
              <a:off x="2970816" y="4309200"/>
              <a:ext cx="231600" cy="834300"/>
              <a:chOff x="2970816" y="4309200"/>
              <a:chExt cx="231600" cy="834300"/>
            </a:xfrm>
          </p:grpSpPr>
          <p:sp>
            <p:nvSpPr>
              <p:cNvPr id="201" name="Google Shape;201;p28"/>
              <p:cNvSpPr/>
              <p:nvPr/>
            </p:nvSpPr>
            <p:spPr>
              <a:xfrm flipH="1">
                <a:off x="2970816"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8"/>
              <p:cNvSpPr/>
              <p:nvPr/>
            </p:nvSpPr>
            <p:spPr>
              <a:xfrm flipH="1">
                <a:off x="2970816"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8"/>
              <p:cNvSpPr/>
              <p:nvPr/>
            </p:nvSpPr>
            <p:spPr>
              <a:xfrm flipH="1">
                <a:off x="2970816"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8"/>
              <p:cNvSpPr/>
              <p:nvPr/>
            </p:nvSpPr>
            <p:spPr>
              <a:xfrm flipH="1">
                <a:off x="2970816"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 name="Google Shape;205;p28"/>
            <p:cNvGrpSpPr/>
            <p:nvPr/>
          </p:nvGrpSpPr>
          <p:grpSpPr>
            <a:xfrm>
              <a:off x="4456234" y="4309200"/>
              <a:ext cx="231600" cy="834300"/>
              <a:chOff x="4456234" y="4309200"/>
              <a:chExt cx="231600" cy="834300"/>
            </a:xfrm>
          </p:grpSpPr>
          <p:sp>
            <p:nvSpPr>
              <p:cNvPr id="206" name="Google Shape;206;p28"/>
              <p:cNvSpPr/>
              <p:nvPr/>
            </p:nvSpPr>
            <p:spPr>
              <a:xfrm flipH="1">
                <a:off x="4456234"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8"/>
              <p:cNvSpPr/>
              <p:nvPr/>
            </p:nvSpPr>
            <p:spPr>
              <a:xfrm flipH="1">
                <a:off x="4456234"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8"/>
              <p:cNvSpPr/>
              <p:nvPr/>
            </p:nvSpPr>
            <p:spPr>
              <a:xfrm flipH="1">
                <a:off x="4456234"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8"/>
              <p:cNvSpPr/>
              <p:nvPr/>
            </p:nvSpPr>
            <p:spPr>
              <a:xfrm flipH="1">
                <a:off x="4456234"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 name="Google Shape;210;p28"/>
            <p:cNvGrpSpPr/>
            <p:nvPr/>
          </p:nvGrpSpPr>
          <p:grpSpPr>
            <a:xfrm>
              <a:off x="4827588" y="4099200"/>
              <a:ext cx="231600" cy="1044300"/>
              <a:chOff x="4827588" y="4099200"/>
              <a:chExt cx="231600" cy="1044300"/>
            </a:xfrm>
          </p:grpSpPr>
          <p:sp>
            <p:nvSpPr>
              <p:cNvPr id="211" name="Google Shape;211;p28"/>
              <p:cNvSpPr/>
              <p:nvPr/>
            </p:nvSpPr>
            <p:spPr>
              <a:xfrm flipH="1">
                <a:off x="4827588"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8"/>
              <p:cNvSpPr/>
              <p:nvPr/>
            </p:nvSpPr>
            <p:spPr>
              <a:xfrm flipH="1">
                <a:off x="4827588"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8"/>
              <p:cNvSpPr/>
              <p:nvPr/>
            </p:nvSpPr>
            <p:spPr>
              <a:xfrm flipH="1">
                <a:off x="4827588"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8"/>
              <p:cNvSpPr/>
              <p:nvPr/>
            </p:nvSpPr>
            <p:spPr>
              <a:xfrm flipH="1">
                <a:off x="4827588"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8"/>
              <p:cNvSpPr/>
              <p:nvPr/>
            </p:nvSpPr>
            <p:spPr>
              <a:xfrm flipH="1">
                <a:off x="4827588"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 name="Google Shape;216;p28"/>
            <p:cNvGrpSpPr/>
            <p:nvPr/>
          </p:nvGrpSpPr>
          <p:grpSpPr>
            <a:xfrm>
              <a:off x="5198943" y="4309200"/>
              <a:ext cx="231600" cy="834300"/>
              <a:chOff x="5198943" y="4309200"/>
              <a:chExt cx="231600" cy="834300"/>
            </a:xfrm>
          </p:grpSpPr>
          <p:sp>
            <p:nvSpPr>
              <p:cNvPr id="217" name="Google Shape;217;p28"/>
              <p:cNvSpPr/>
              <p:nvPr/>
            </p:nvSpPr>
            <p:spPr>
              <a:xfrm flipH="1">
                <a:off x="5198943"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8"/>
              <p:cNvSpPr/>
              <p:nvPr/>
            </p:nvSpPr>
            <p:spPr>
              <a:xfrm flipH="1">
                <a:off x="5198943"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8"/>
              <p:cNvSpPr/>
              <p:nvPr/>
            </p:nvSpPr>
            <p:spPr>
              <a:xfrm flipH="1">
                <a:off x="5198943"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8"/>
              <p:cNvSpPr/>
              <p:nvPr/>
            </p:nvSpPr>
            <p:spPr>
              <a:xfrm flipH="1">
                <a:off x="5198943"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 name="Google Shape;221;p28"/>
            <p:cNvGrpSpPr/>
            <p:nvPr/>
          </p:nvGrpSpPr>
          <p:grpSpPr>
            <a:xfrm>
              <a:off x="5570297" y="4518900"/>
              <a:ext cx="231600" cy="624600"/>
              <a:chOff x="5570297" y="4518900"/>
              <a:chExt cx="231600" cy="624600"/>
            </a:xfrm>
          </p:grpSpPr>
          <p:sp>
            <p:nvSpPr>
              <p:cNvPr id="222" name="Google Shape;222;p28"/>
              <p:cNvSpPr/>
              <p:nvPr/>
            </p:nvSpPr>
            <p:spPr>
              <a:xfrm flipH="1">
                <a:off x="5570297"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8"/>
              <p:cNvSpPr/>
              <p:nvPr/>
            </p:nvSpPr>
            <p:spPr>
              <a:xfrm flipH="1">
                <a:off x="5570297"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8"/>
              <p:cNvSpPr/>
              <p:nvPr/>
            </p:nvSpPr>
            <p:spPr>
              <a:xfrm flipH="1">
                <a:off x="5570297"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 name="Google Shape;225;p28"/>
            <p:cNvGrpSpPr/>
            <p:nvPr/>
          </p:nvGrpSpPr>
          <p:grpSpPr>
            <a:xfrm>
              <a:off x="5941652" y="4309200"/>
              <a:ext cx="231600" cy="834300"/>
              <a:chOff x="5941652" y="4309200"/>
              <a:chExt cx="231600" cy="834300"/>
            </a:xfrm>
          </p:grpSpPr>
          <p:sp>
            <p:nvSpPr>
              <p:cNvPr id="226" name="Google Shape;226;p28"/>
              <p:cNvSpPr/>
              <p:nvPr/>
            </p:nvSpPr>
            <p:spPr>
              <a:xfrm flipH="1">
                <a:off x="5941652"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8"/>
              <p:cNvSpPr/>
              <p:nvPr/>
            </p:nvSpPr>
            <p:spPr>
              <a:xfrm flipH="1">
                <a:off x="5941652"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8"/>
              <p:cNvSpPr/>
              <p:nvPr/>
            </p:nvSpPr>
            <p:spPr>
              <a:xfrm flipH="1">
                <a:off x="5941652"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8"/>
              <p:cNvSpPr/>
              <p:nvPr/>
            </p:nvSpPr>
            <p:spPr>
              <a:xfrm flipH="1">
                <a:off x="5941652"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 name="Google Shape;230;p28"/>
            <p:cNvGrpSpPr/>
            <p:nvPr/>
          </p:nvGrpSpPr>
          <p:grpSpPr>
            <a:xfrm>
              <a:off x="6313006" y="4099200"/>
              <a:ext cx="231600" cy="1044300"/>
              <a:chOff x="6313006" y="4099200"/>
              <a:chExt cx="231600" cy="1044300"/>
            </a:xfrm>
          </p:grpSpPr>
          <p:sp>
            <p:nvSpPr>
              <p:cNvPr id="231" name="Google Shape;231;p28"/>
              <p:cNvSpPr/>
              <p:nvPr/>
            </p:nvSpPr>
            <p:spPr>
              <a:xfrm flipH="1">
                <a:off x="6313006"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8"/>
              <p:cNvSpPr/>
              <p:nvPr/>
            </p:nvSpPr>
            <p:spPr>
              <a:xfrm flipH="1">
                <a:off x="6313006"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8"/>
              <p:cNvSpPr/>
              <p:nvPr/>
            </p:nvSpPr>
            <p:spPr>
              <a:xfrm flipH="1">
                <a:off x="6313006"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8"/>
              <p:cNvSpPr/>
              <p:nvPr/>
            </p:nvSpPr>
            <p:spPr>
              <a:xfrm flipH="1">
                <a:off x="6313006"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8"/>
              <p:cNvSpPr/>
              <p:nvPr/>
            </p:nvSpPr>
            <p:spPr>
              <a:xfrm flipH="1">
                <a:off x="6313006"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 name="Google Shape;236;p28"/>
            <p:cNvGrpSpPr/>
            <p:nvPr/>
          </p:nvGrpSpPr>
          <p:grpSpPr>
            <a:xfrm>
              <a:off x="6684361" y="4309200"/>
              <a:ext cx="231600" cy="834300"/>
              <a:chOff x="6684361" y="4309200"/>
              <a:chExt cx="231600" cy="834300"/>
            </a:xfrm>
          </p:grpSpPr>
          <p:sp>
            <p:nvSpPr>
              <p:cNvPr id="237" name="Google Shape;237;p28"/>
              <p:cNvSpPr/>
              <p:nvPr/>
            </p:nvSpPr>
            <p:spPr>
              <a:xfrm flipH="1">
                <a:off x="6684361"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8"/>
              <p:cNvSpPr/>
              <p:nvPr/>
            </p:nvSpPr>
            <p:spPr>
              <a:xfrm flipH="1">
                <a:off x="6684361"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8"/>
              <p:cNvSpPr/>
              <p:nvPr/>
            </p:nvSpPr>
            <p:spPr>
              <a:xfrm flipH="1">
                <a:off x="6684361"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8"/>
              <p:cNvSpPr/>
              <p:nvPr/>
            </p:nvSpPr>
            <p:spPr>
              <a:xfrm flipH="1">
                <a:off x="6684361"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 name="Google Shape;241;p28"/>
            <p:cNvGrpSpPr/>
            <p:nvPr/>
          </p:nvGrpSpPr>
          <p:grpSpPr>
            <a:xfrm>
              <a:off x="7055715" y="4518900"/>
              <a:ext cx="231600" cy="624600"/>
              <a:chOff x="7055715" y="4518900"/>
              <a:chExt cx="231600" cy="624600"/>
            </a:xfrm>
          </p:grpSpPr>
          <p:sp>
            <p:nvSpPr>
              <p:cNvPr id="242" name="Google Shape;242;p28"/>
              <p:cNvSpPr/>
              <p:nvPr/>
            </p:nvSpPr>
            <p:spPr>
              <a:xfrm flipH="1">
                <a:off x="7055715"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8"/>
              <p:cNvSpPr/>
              <p:nvPr/>
            </p:nvSpPr>
            <p:spPr>
              <a:xfrm flipH="1">
                <a:off x="7055715"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8"/>
              <p:cNvSpPr/>
              <p:nvPr/>
            </p:nvSpPr>
            <p:spPr>
              <a:xfrm flipH="1">
                <a:off x="7055715"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 name="Google Shape;245;p28"/>
            <p:cNvGrpSpPr/>
            <p:nvPr/>
          </p:nvGrpSpPr>
          <p:grpSpPr>
            <a:xfrm>
              <a:off x="7798424" y="4099200"/>
              <a:ext cx="231600" cy="1044300"/>
              <a:chOff x="7798424" y="4099200"/>
              <a:chExt cx="231600" cy="1044300"/>
            </a:xfrm>
          </p:grpSpPr>
          <p:sp>
            <p:nvSpPr>
              <p:cNvPr id="246" name="Google Shape;246;p28"/>
              <p:cNvSpPr/>
              <p:nvPr/>
            </p:nvSpPr>
            <p:spPr>
              <a:xfrm flipH="1">
                <a:off x="7798424"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8"/>
              <p:cNvSpPr/>
              <p:nvPr/>
            </p:nvSpPr>
            <p:spPr>
              <a:xfrm flipH="1">
                <a:off x="7798424"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8"/>
              <p:cNvSpPr/>
              <p:nvPr/>
            </p:nvSpPr>
            <p:spPr>
              <a:xfrm flipH="1">
                <a:off x="7798424"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8"/>
              <p:cNvSpPr/>
              <p:nvPr/>
            </p:nvSpPr>
            <p:spPr>
              <a:xfrm flipH="1">
                <a:off x="7798424"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8"/>
              <p:cNvSpPr/>
              <p:nvPr/>
            </p:nvSpPr>
            <p:spPr>
              <a:xfrm flipH="1">
                <a:off x="7798424"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 name="Google Shape;251;p28"/>
            <p:cNvGrpSpPr/>
            <p:nvPr/>
          </p:nvGrpSpPr>
          <p:grpSpPr>
            <a:xfrm>
              <a:off x="8169779" y="4309200"/>
              <a:ext cx="231600" cy="834300"/>
              <a:chOff x="8169779" y="4309200"/>
              <a:chExt cx="231600" cy="834300"/>
            </a:xfrm>
          </p:grpSpPr>
          <p:sp>
            <p:nvSpPr>
              <p:cNvPr id="252" name="Google Shape;252;p28"/>
              <p:cNvSpPr/>
              <p:nvPr/>
            </p:nvSpPr>
            <p:spPr>
              <a:xfrm flipH="1">
                <a:off x="8169779"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8"/>
              <p:cNvSpPr/>
              <p:nvPr/>
            </p:nvSpPr>
            <p:spPr>
              <a:xfrm flipH="1">
                <a:off x="8169779"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8"/>
              <p:cNvSpPr/>
              <p:nvPr/>
            </p:nvSpPr>
            <p:spPr>
              <a:xfrm flipH="1">
                <a:off x="8169779"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8"/>
              <p:cNvSpPr/>
              <p:nvPr/>
            </p:nvSpPr>
            <p:spPr>
              <a:xfrm flipH="1">
                <a:off x="8169779"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 name="Google Shape;256;p28"/>
            <p:cNvGrpSpPr/>
            <p:nvPr/>
          </p:nvGrpSpPr>
          <p:grpSpPr>
            <a:xfrm>
              <a:off x="7427070" y="4309200"/>
              <a:ext cx="231600" cy="834300"/>
              <a:chOff x="7427070" y="4309200"/>
              <a:chExt cx="231600" cy="834300"/>
            </a:xfrm>
          </p:grpSpPr>
          <p:sp>
            <p:nvSpPr>
              <p:cNvPr id="257" name="Google Shape;257;p28"/>
              <p:cNvSpPr/>
              <p:nvPr/>
            </p:nvSpPr>
            <p:spPr>
              <a:xfrm flipH="1">
                <a:off x="7427070"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8"/>
              <p:cNvSpPr/>
              <p:nvPr/>
            </p:nvSpPr>
            <p:spPr>
              <a:xfrm flipH="1">
                <a:off x="7427070"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8"/>
              <p:cNvSpPr/>
              <p:nvPr/>
            </p:nvSpPr>
            <p:spPr>
              <a:xfrm flipH="1">
                <a:off x="7427070"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8"/>
              <p:cNvSpPr/>
              <p:nvPr/>
            </p:nvSpPr>
            <p:spPr>
              <a:xfrm flipH="1">
                <a:off x="7427070"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 name="Google Shape;261;p28"/>
            <p:cNvGrpSpPr/>
            <p:nvPr/>
          </p:nvGrpSpPr>
          <p:grpSpPr>
            <a:xfrm>
              <a:off x="8541133" y="4518900"/>
              <a:ext cx="231600" cy="624600"/>
              <a:chOff x="8541133" y="4518900"/>
              <a:chExt cx="231600" cy="624600"/>
            </a:xfrm>
          </p:grpSpPr>
          <p:sp>
            <p:nvSpPr>
              <p:cNvPr id="262" name="Google Shape;262;p28"/>
              <p:cNvSpPr/>
              <p:nvPr/>
            </p:nvSpPr>
            <p:spPr>
              <a:xfrm flipH="1">
                <a:off x="8541133"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8"/>
              <p:cNvSpPr/>
              <p:nvPr/>
            </p:nvSpPr>
            <p:spPr>
              <a:xfrm flipH="1">
                <a:off x="8541133"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8"/>
              <p:cNvSpPr/>
              <p:nvPr/>
            </p:nvSpPr>
            <p:spPr>
              <a:xfrm flipH="1">
                <a:off x="8541133"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 name="Google Shape;265;p28"/>
            <p:cNvGrpSpPr/>
            <p:nvPr/>
          </p:nvGrpSpPr>
          <p:grpSpPr>
            <a:xfrm>
              <a:off x="8912488" y="4309200"/>
              <a:ext cx="231600" cy="834300"/>
              <a:chOff x="8912488" y="4309200"/>
              <a:chExt cx="231600" cy="834300"/>
            </a:xfrm>
          </p:grpSpPr>
          <p:sp>
            <p:nvSpPr>
              <p:cNvPr id="266" name="Google Shape;266;p28"/>
              <p:cNvSpPr/>
              <p:nvPr/>
            </p:nvSpPr>
            <p:spPr>
              <a:xfrm flipH="1">
                <a:off x="8912488"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8"/>
              <p:cNvSpPr/>
              <p:nvPr/>
            </p:nvSpPr>
            <p:spPr>
              <a:xfrm flipH="1">
                <a:off x="8912488"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8"/>
              <p:cNvSpPr/>
              <p:nvPr/>
            </p:nvSpPr>
            <p:spPr>
              <a:xfrm flipH="1">
                <a:off x="8912488"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8"/>
              <p:cNvSpPr/>
              <p:nvPr/>
            </p:nvSpPr>
            <p:spPr>
              <a:xfrm flipH="1">
                <a:off x="8912488"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70" name="Google Shape;270;p28"/>
          <p:cNvSpPr txBox="1"/>
          <p:nvPr>
            <p:ph hasCustomPrompt="1" type="title"/>
          </p:nvPr>
        </p:nvSpPr>
        <p:spPr>
          <a:xfrm>
            <a:off x="1388625" y="772725"/>
            <a:ext cx="6366900" cy="18633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71" name="Google Shape;271;p28"/>
          <p:cNvSpPr txBox="1"/>
          <p:nvPr>
            <p:ph idx="1" type="body"/>
          </p:nvPr>
        </p:nvSpPr>
        <p:spPr>
          <a:xfrm>
            <a:off x="1388625" y="2712300"/>
            <a:ext cx="6366900" cy="1111200"/>
          </a:xfrm>
          <a:prstGeom prst="rect">
            <a:avLst/>
          </a:prstGeom>
          <a:noFill/>
          <a:ln>
            <a:noFill/>
          </a:ln>
        </p:spPr>
        <p:txBody>
          <a:bodyPr anchorCtr="0" anchor="t" bIns="91425" lIns="91425" spcFirstLastPara="1" rIns="91425" wrap="square" tIns="91425">
            <a:normAutofit/>
          </a:bodyPr>
          <a:lstStyle>
            <a:lvl1pPr indent="-311150" lvl="0" marL="457200" algn="ctr">
              <a:lnSpc>
                <a:spcPct val="115000"/>
              </a:lnSpc>
              <a:spcBef>
                <a:spcPts val="0"/>
              </a:spcBef>
              <a:spcAft>
                <a:spcPts val="0"/>
              </a:spcAft>
              <a:buClr>
                <a:schemeClr val="lt1"/>
              </a:buClr>
              <a:buSzPts val="1300"/>
              <a:buChar char="●"/>
              <a:defRPr>
                <a:solidFill>
                  <a:schemeClr val="lt1"/>
                </a:solidFill>
              </a:defRPr>
            </a:lvl1pPr>
            <a:lvl2pPr indent="-298450" lvl="1" marL="914400" algn="ctr">
              <a:lnSpc>
                <a:spcPct val="115000"/>
              </a:lnSpc>
              <a:spcBef>
                <a:spcPts val="0"/>
              </a:spcBef>
              <a:spcAft>
                <a:spcPts val="0"/>
              </a:spcAft>
              <a:buClr>
                <a:schemeClr val="lt1"/>
              </a:buClr>
              <a:buSzPts val="1100"/>
              <a:buChar char="○"/>
              <a:defRPr>
                <a:solidFill>
                  <a:schemeClr val="lt1"/>
                </a:solidFill>
              </a:defRPr>
            </a:lvl2pPr>
            <a:lvl3pPr indent="-298450" lvl="2" marL="1371600" algn="ctr">
              <a:lnSpc>
                <a:spcPct val="115000"/>
              </a:lnSpc>
              <a:spcBef>
                <a:spcPts val="0"/>
              </a:spcBef>
              <a:spcAft>
                <a:spcPts val="0"/>
              </a:spcAft>
              <a:buClr>
                <a:schemeClr val="lt1"/>
              </a:buClr>
              <a:buSzPts val="1100"/>
              <a:buChar char="■"/>
              <a:defRPr>
                <a:solidFill>
                  <a:schemeClr val="lt1"/>
                </a:solidFill>
              </a:defRPr>
            </a:lvl3pPr>
            <a:lvl4pPr indent="-298450" lvl="3" marL="1828800" algn="ctr">
              <a:lnSpc>
                <a:spcPct val="115000"/>
              </a:lnSpc>
              <a:spcBef>
                <a:spcPts val="0"/>
              </a:spcBef>
              <a:spcAft>
                <a:spcPts val="0"/>
              </a:spcAft>
              <a:buClr>
                <a:schemeClr val="lt1"/>
              </a:buClr>
              <a:buSzPts val="1100"/>
              <a:buChar char="●"/>
              <a:defRPr>
                <a:solidFill>
                  <a:schemeClr val="lt1"/>
                </a:solidFill>
              </a:defRPr>
            </a:lvl4pPr>
            <a:lvl5pPr indent="-298450" lvl="4" marL="2286000" algn="ctr">
              <a:lnSpc>
                <a:spcPct val="115000"/>
              </a:lnSpc>
              <a:spcBef>
                <a:spcPts val="0"/>
              </a:spcBef>
              <a:spcAft>
                <a:spcPts val="0"/>
              </a:spcAft>
              <a:buClr>
                <a:schemeClr val="lt1"/>
              </a:buClr>
              <a:buSzPts val="1100"/>
              <a:buChar char="○"/>
              <a:defRPr>
                <a:solidFill>
                  <a:schemeClr val="lt1"/>
                </a:solidFill>
              </a:defRPr>
            </a:lvl5pPr>
            <a:lvl6pPr indent="-298450" lvl="5" marL="2743200" algn="ctr">
              <a:lnSpc>
                <a:spcPct val="115000"/>
              </a:lnSpc>
              <a:spcBef>
                <a:spcPts val="0"/>
              </a:spcBef>
              <a:spcAft>
                <a:spcPts val="0"/>
              </a:spcAft>
              <a:buClr>
                <a:schemeClr val="lt1"/>
              </a:buClr>
              <a:buSzPts val="1100"/>
              <a:buChar char="■"/>
              <a:defRPr>
                <a:solidFill>
                  <a:schemeClr val="lt1"/>
                </a:solidFill>
              </a:defRPr>
            </a:lvl6pPr>
            <a:lvl7pPr indent="-298450" lvl="6" marL="3200400" algn="ctr">
              <a:lnSpc>
                <a:spcPct val="115000"/>
              </a:lnSpc>
              <a:spcBef>
                <a:spcPts val="0"/>
              </a:spcBef>
              <a:spcAft>
                <a:spcPts val="0"/>
              </a:spcAft>
              <a:buClr>
                <a:schemeClr val="lt1"/>
              </a:buClr>
              <a:buSzPts val="1100"/>
              <a:buChar char="●"/>
              <a:defRPr>
                <a:solidFill>
                  <a:schemeClr val="lt1"/>
                </a:solidFill>
              </a:defRPr>
            </a:lvl7pPr>
            <a:lvl8pPr indent="-298450" lvl="7" marL="3657600" algn="ctr">
              <a:lnSpc>
                <a:spcPct val="115000"/>
              </a:lnSpc>
              <a:spcBef>
                <a:spcPts val="0"/>
              </a:spcBef>
              <a:spcAft>
                <a:spcPts val="0"/>
              </a:spcAft>
              <a:buClr>
                <a:schemeClr val="lt1"/>
              </a:buClr>
              <a:buSzPts val="1100"/>
              <a:buChar char="○"/>
              <a:defRPr>
                <a:solidFill>
                  <a:schemeClr val="lt1"/>
                </a:solidFill>
              </a:defRPr>
            </a:lvl8pPr>
            <a:lvl9pPr indent="-298450" lvl="8" marL="4114800" algn="ctr">
              <a:lnSpc>
                <a:spcPct val="115000"/>
              </a:lnSpc>
              <a:spcBef>
                <a:spcPts val="0"/>
              </a:spcBef>
              <a:spcAft>
                <a:spcPts val="0"/>
              </a:spcAft>
              <a:buClr>
                <a:schemeClr val="lt1"/>
              </a:buClr>
              <a:buSzPts val="1100"/>
              <a:buChar char="■"/>
              <a:defRPr>
                <a:solidFill>
                  <a:schemeClr val="lt1"/>
                </a:solidFill>
              </a:defRPr>
            </a:lvl9pPr>
          </a:lstStyle>
          <a:p/>
        </p:txBody>
      </p:sp>
      <p:sp>
        <p:nvSpPr>
          <p:cNvPr id="272" name="Google Shape;272;p2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 name="Shape 11"/>
        <p:cNvGrpSpPr/>
        <p:nvPr/>
      </p:nvGrpSpPr>
      <p:grpSpPr>
        <a:xfrm>
          <a:off x="0" y="0"/>
          <a:ext cx="0" cy="0"/>
          <a:chOff x="0" y="0"/>
          <a:chExt cx="0" cy="0"/>
        </a:xfrm>
      </p:grpSpPr>
      <p:grpSp>
        <p:nvGrpSpPr>
          <p:cNvPr id="12" name="Google Shape;12;p20"/>
          <p:cNvGrpSpPr/>
          <p:nvPr/>
        </p:nvGrpSpPr>
        <p:grpSpPr>
          <a:xfrm>
            <a:off x="625966" y="299376"/>
            <a:ext cx="999312" cy="999312"/>
            <a:chOff x="348199" y="179450"/>
            <a:chExt cx="1116300" cy="1116300"/>
          </a:xfrm>
        </p:grpSpPr>
        <p:sp>
          <p:nvSpPr>
            <p:cNvPr id="13" name="Google Shape;13;p20"/>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0"/>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 name="Google Shape;15;p20"/>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20"/>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7" name="Google Shape;17;p2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18" name="Shape 18"/>
        <p:cNvGrpSpPr/>
        <p:nvPr/>
      </p:nvGrpSpPr>
      <p:grpSpPr>
        <a:xfrm>
          <a:off x="0" y="0"/>
          <a:ext cx="0" cy="0"/>
          <a:chOff x="0" y="0"/>
          <a:chExt cx="0" cy="0"/>
        </a:xfrm>
      </p:grpSpPr>
      <p:grpSp>
        <p:nvGrpSpPr>
          <p:cNvPr id="19" name="Google Shape;19;p19"/>
          <p:cNvGrpSpPr/>
          <p:nvPr/>
        </p:nvGrpSpPr>
        <p:grpSpPr>
          <a:xfrm>
            <a:off x="7343003" y="3409675"/>
            <a:ext cx="1691422" cy="1732548"/>
            <a:chOff x="7343003" y="3409675"/>
            <a:chExt cx="1691422" cy="1732548"/>
          </a:xfrm>
        </p:grpSpPr>
        <p:grpSp>
          <p:nvGrpSpPr>
            <p:cNvPr id="20" name="Google Shape;20;p19"/>
            <p:cNvGrpSpPr/>
            <p:nvPr/>
          </p:nvGrpSpPr>
          <p:grpSpPr>
            <a:xfrm>
              <a:off x="7343003" y="4453711"/>
              <a:ext cx="316800" cy="688512"/>
              <a:chOff x="7343003" y="4453711"/>
              <a:chExt cx="316800" cy="688512"/>
            </a:xfrm>
          </p:grpSpPr>
          <p:sp>
            <p:nvSpPr>
              <p:cNvPr id="21" name="Google Shape;21;p19"/>
              <p:cNvSpPr/>
              <p:nvPr/>
            </p:nvSpPr>
            <p:spPr>
              <a:xfrm>
                <a:off x="7343003" y="4453711"/>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9"/>
              <p:cNvSpPr/>
              <p:nvPr/>
            </p:nvSpPr>
            <p:spPr>
              <a:xfrm>
                <a:off x="7343003" y="4801723"/>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 name="Google Shape;23;p19"/>
            <p:cNvGrpSpPr/>
            <p:nvPr/>
          </p:nvGrpSpPr>
          <p:grpSpPr>
            <a:xfrm>
              <a:off x="7801210" y="4105700"/>
              <a:ext cx="316800" cy="1036523"/>
              <a:chOff x="7801210" y="4105700"/>
              <a:chExt cx="316800" cy="1036523"/>
            </a:xfrm>
          </p:grpSpPr>
          <p:sp>
            <p:nvSpPr>
              <p:cNvPr id="24" name="Google Shape;24;p19"/>
              <p:cNvSpPr/>
              <p:nvPr/>
            </p:nvSpPr>
            <p:spPr>
              <a:xfrm>
                <a:off x="7801210" y="4453711"/>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9"/>
              <p:cNvSpPr/>
              <p:nvPr/>
            </p:nvSpPr>
            <p:spPr>
              <a:xfrm>
                <a:off x="7801210" y="410570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19"/>
              <p:cNvSpPr/>
              <p:nvPr/>
            </p:nvSpPr>
            <p:spPr>
              <a:xfrm>
                <a:off x="7801210" y="4801723"/>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 name="Google Shape;27;p19"/>
            <p:cNvGrpSpPr/>
            <p:nvPr/>
          </p:nvGrpSpPr>
          <p:grpSpPr>
            <a:xfrm>
              <a:off x="8259418" y="3757688"/>
              <a:ext cx="316800" cy="1384535"/>
              <a:chOff x="8259418" y="3757688"/>
              <a:chExt cx="316800" cy="1384535"/>
            </a:xfrm>
          </p:grpSpPr>
          <p:sp>
            <p:nvSpPr>
              <p:cNvPr id="28" name="Google Shape;28;p19"/>
              <p:cNvSpPr/>
              <p:nvPr/>
            </p:nvSpPr>
            <p:spPr>
              <a:xfrm>
                <a:off x="8259418" y="4453711"/>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9"/>
              <p:cNvSpPr/>
              <p:nvPr/>
            </p:nvSpPr>
            <p:spPr>
              <a:xfrm>
                <a:off x="8259418" y="3757688"/>
                <a:ext cx="316800" cy="1384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9"/>
              <p:cNvSpPr/>
              <p:nvPr/>
            </p:nvSpPr>
            <p:spPr>
              <a:xfrm>
                <a:off x="8259418" y="410570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19"/>
              <p:cNvSpPr/>
              <p:nvPr/>
            </p:nvSpPr>
            <p:spPr>
              <a:xfrm>
                <a:off x="8259418" y="4801723"/>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 name="Google Shape;32;p19"/>
            <p:cNvGrpSpPr/>
            <p:nvPr/>
          </p:nvGrpSpPr>
          <p:grpSpPr>
            <a:xfrm>
              <a:off x="8717625" y="3409675"/>
              <a:ext cx="316800" cy="1732548"/>
              <a:chOff x="8717625" y="3409675"/>
              <a:chExt cx="316800" cy="1732548"/>
            </a:xfrm>
          </p:grpSpPr>
          <p:sp>
            <p:nvSpPr>
              <p:cNvPr id="33" name="Google Shape;33;p19"/>
              <p:cNvSpPr/>
              <p:nvPr/>
            </p:nvSpPr>
            <p:spPr>
              <a:xfrm>
                <a:off x="8717625" y="4453711"/>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9"/>
              <p:cNvSpPr/>
              <p:nvPr/>
            </p:nvSpPr>
            <p:spPr>
              <a:xfrm>
                <a:off x="8717625" y="3757688"/>
                <a:ext cx="316800" cy="1384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9"/>
              <p:cNvSpPr/>
              <p:nvPr/>
            </p:nvSpPr>
            <p:spPr>
              <a:xfrm>
                <a:off x="8717625" y="410570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9"/>
              <p:cNvSpPr/>
              <p:nvPr/>
            </p:nvSpPr>
            <p:spPr>
              <a:xfrm>
                <a:off x="8717625" y="3409675"/>
                <a:ext cx="316800" cy="1732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9"/>
              <p:cNvSpPr/>
              <p:nvPr/>
            </p:nvSpPr>
            <p:spPr>
              <a:xfrm>
                <a:off x="8717625" y="4801723"/>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8" name="Google Shape;38;p19"/>
          <p:cNvGrpSpPr/>
          <p:nvPr/>
        </p:nvGrpSpPr>
        <p:grpSpPr>
          <a:xfrm>
            <a:off x="5043503" y="0"/>
            <a:ext cx="3814072" cy="3839102"/>
            <a:chOff x="5043503" y="0"/>
            <a:chExt cx="3814072" cy="3839102"/>
          </a:xfrm>
        </p:grpSpPr>
        <p:sp>
          <p:nvSpPr>
            <p:cNvPr id="39" name="Google Shape;39;p19"/>
            <p:cNvSpPr/>
            <p:nvPr/>
          </p:nvSpPr>
          <p:spPr>
            <a:xfrm>
              <a:off x="8460975" y="1817775"/>
              <a:ext cx="396600" cy="39660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9"/>
            <p:cNvSpPr/>
            <p:nvPr/>
          </p:nvSpPr>
          <p:spPr>
            <a:xfrm rot="-9830444">
              <a:off x="6469759" y="3480728"/>
              <a:ext cx="320148" cy="320148"/>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 name="Google Shape;41;p19"/>
            <p:cNvGrpSpPr/>
            <p:nvPr/>
          </p:nvGrpSpPr>
          <p:grpSpPr>
            <a:xfrm>
              <a:off x="7647812" y="2704283"/>
              <a:ext cx="635219" cy="635219"/>
              <a:chOff x="6725724" y="2701260"/>
              <a:chExt cx="1208101" cy="1208100"/>
            </a:xfrm>
          </p:grpSpPr>
          <p:sp>
            <p:nvSpPr>
              <p:cNvPr id="42" name="Google Shape;42;p19"/>
              <p:cNvSpPr/>
              <p:nvPr/>
            </p:nvSpPr>
            <p:spPr>
              <a:xfrm rot="5400000">
                <a:off x="6725725" y="2701260"/>
                <a:ext cx="1208100" cy="120810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9"/>
              <p:cNvSpPr/>
              <p:nvPr/>
            </p:nvSpPr>
            <p:spPr>
              <a:xfrm rot="5400000">
                <a:off x="6725724" y="2701260"/>
                <a:ext cx="1208100" cy="1208100"/>
              </a:xfrm>
              <a:prstGeom prst="pie">
                <a:avLst>
                  <a:gd fmla="val 8244818" name="adj1"/>
                  <a:gd fmla="val 16246175"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9"/>
              <p:cNvSpPr/>
              <p:nvPr/>
            </p:nvSpPr>
            <p:spPr>
              <a:xfrm rot="5400000">
                <a:off x="6954988" y="2930398"/>
                <a:ext cx="749700" cy="74970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19"/>
            <p:cNvSpPr/>
            <p:nvPr/>
          </p:nvSpPr>
          <p:spPr>
            <a:xfrm>
              <a:off x="8460975" y="1817775"/>
              <a:ext cx="396600" cy="396600"/>
            </a:xfrm>
            <a:prstGeom prst="pie">
              <a:avLst>
                <a:gd fmla="val 19376841" name="adj1"/>
                <a:gd fmla="val 1620000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 name="Google Shape;46;p19"/>
            <p:cNvGrpSpPr/>
            <p:nvPr/>
          </p:nvGrpSpPr>
          <p:grpSpPr>
            <a:xfrm>
              <a:off x="7952720" y="179238"/>
              <a:ext cx="873165" cy="873003"/>
              <a:chOff x="7754428" y="208725"/>
              <a:chExt cx="541800" cy="541800"/>
            </a:xfrm>
          </p:grpSpPr>
          <p:sp>
            <p:nvSpPr>
              <p:cNvPr id="47" name="Google Shape;47;p19"/>
              <p:cNvSpPr/>
              <p:nvPr/>
            </p:nvSpPr>
            <p:spPr>
              <a:xfrm rot="-8647347">
                <a:off x="7831319" y="285616"/>
                <a:ext cx="388018" cy="388018"/>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19"/>
              <p:cNvSpPr/>
              <p:nvPr/>
            </p:nvSpPr>
            <p:spPr>
              <a:xfrm rot="-8647347">
                <a:off x="7831319" y="285616"/>
                <a:ext cx="388018" cy="388018"/>
              </a:xfrm>
              <a:prstGeom prst="pie">
                <a:avLst>
                  <a:gd fmla="val 19376841" name="adj1"/>
                  <a:gd fmla="val 12313574"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 name="Google Shape;49;p19"/>
            <p:cNvSpPr/>
            <p:nvPr/>
          </p:nvSpPr>
          <p:spPr>
            <a:xfrm>
              <a:off x="5399840" y="356365"/>
              <a:ext cx="2577000" cy="257700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19"/>
            <p:cNvSpPr/>
            <p:nvPr/>
          </p:nvSpPr>
          <p:spPr>
            <a:xfrm rot="2043858">
              <a:off x="5503813" y="460310"/>
              <a:ext cx="2369480" cy="236948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9"/>
            <p:cNvSpPr/>
            <p:nvPr/>
          </p:nvSpPr>
          <p:spPr>
            <a:xfrm>
              <a:off x="5399795" y="360281"/>
              <a:ext cx="2577000" cy="2577000"/>
            </a:xfrm>
            <a:prstGeom prst="pie">
              <a:avLst>
                <a:gd fmla="val 8801158" name="adj1"/>
                <a:gd fmla="val 1620000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9"/>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9"/>
            <p:cNvSpPr/>
            <p:nvPr/>
          </p:nvSpPr>
          <p:spPr>
            <a:xfrm>
              <a:off x="5399795" y="356358"/>
              <a:ext cx="2577000" cy="2577000"/>
            </a:xfrm>
            <a:prstGeom prst="pie">
              <a:avLst>
                <a:gd fmla="val 12554101" name="adj1"/>
                <a:gd fmla="val 1620000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9"/>
            <p:cNvSpPr/>
            <p:nvPr/>
          </p:nvSpPr>
          <p:spPr>
            <a:xfrm rot="-9830444">
              <a:off x="6469759" y="3480727"/>
              <a:ext cx="320148" cy="320148"/>
            </a:xfrm>
            <a:prstGeom prst="pie">
              <a:avLst>
                <a:gd fmla="val 19376841" name="adj1"/>
                <a:gd fmla="val 1620000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 name="Google Shape;55;p19"/>
          <p:cNvSpPr txBox="1"/>
          <p:nvPr>
            <p:ph type="ctrTitle"/>
          </p:nvPr>
        </p:nvSpPr>
        <p:spPr>
          <a:xfrm>
            <a:off x="824000" y="1613813"/>
            <a:ext cx="4255500" cy="1872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56" name="Google Shape;56;p19"/>
          <p:cNvSpPr txBox="1"/>
          <p:nvPr>
            <p:ph idx="1" type="subTitle"/>
          </p:nvPr>
        </p:nvSpPr>
        <p:spPr>
          <a:xfrm>
            <a:off x="824000" y="3596300"/>
            <a:ext cx="4255500" cy="695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57" name="Google Shape;57;p1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8" name="Shape 58"/>
        <p:cNvGrpSpPr/>
        <p:nvPr/>
      </p:nvGrpSpPr>
      <p:grpSpPr>
        <a:xfrm>
          <a:off x="0" y="0"/>
          <a:ext cx="0" cy="0"/>
          <a:chOff x="0" y="0"/>
          <a:chExt cx="0" cy="0"/>
        </a:xfrm>
      </p:grpSpPr>
      <p:grpSp>
        <p:nvGrpSpPr>
          <p:cNvPr id="59" name="Google Shape;59;p21"/>
          <p:cNvGrpSpPr/>
          <p:nvPr/>
        </p:nvGrpSpPr>
        <p:grpSpPr>
          <a:xfrm>
            <a:off x="146769" y="3406"/>
            <a:ext cx="1233214" cy="1384535"/>
            <a:chOff x="146769" y="3406"/>
            <a:chExt cx="1233214" cy="1384535"/>
          </a:xfrm>
        </p:grpSpPr>
        <p:grpSp>
          <p:nvGrpSpPr>
            <p:cNvPr id="60" name="Google Shape;60;p21"/>
            <p:cNvGrpSpPr/>
            <p:nvPr/>
          </p:nvGrpSpPr>
          <p:grpSpPr>
            <a:xfrm>
              <a:off x="1063183" y="3406"/>
              <a:ext cx="316800" cy="688513"/>
              <a:chOff x="1063183" y="3406"/>
              <a:chExt cx="316800" cy="688513"/>
            </a:xfrm>
          </p:grpSpPr>
          <p:sp>
            <p:nvSpPr>
              <p:cNvPr id="61" name="Google Shape;61;p21"/>
              <p:cNvSpPr/>
              <p:nvPr/>
            </p:nvSpPr>
            <p:spPr>
              <a:xfrm rot="10800000">
                <a:off x="1063183" y="3419"/>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1"/>
              <p:cNvSpPr/>
              <p:nvPr/>
            </p:nvSpPr>
            <p:spPr>
              <a:xfrm rot="10800000">
                <a:off x="1063183" y="3406"/>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 name="Google Shape;63;p21"/>
            <p:cNvGrpSpPr/>
            <p:nvPr/>
          </p:nvGrpSpPr>
          <p:grpSpPr>
            <a:xfrm>
              <a:off x="604976" y="3406"/>
              <a:ext cx="316800" cy="1036524"/>
              <a:chOff x="604976" y="3406"/>
              <a:chExt cx="316800" cy="1036524"/>
            </a:xfrm>
          </p:grpSpPr>
          <p:sp>
            <p:nvSpPr>
              <p:cNvPr id="64" name="Google Shape;64;p21"/>
              <p:cNvSpPr/>
              <p:nvPr/>
            </p:nvSpPr>
            <p:spPr>
              <a:xfrm rot="10800000">
                <a:off x="604976" y="3419"/>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1"/>
              <p:cNvSpPr/>
              <p:nvPr/>
            </p:nvSpPr>
            <p:spPr>
              <a:xfrm rot="10800000">
                <a:off x="604976" y="343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1"/>
              <p:cNvSpPr/>
              <p:nvPr/>
            </p:nvSpPr>
            <p:spPr>
              <a:xfrm rot="10800000">
                <a:off x="604976" y="3406"/>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 name="Google Shape;67;p21"/>
            <p:cNvGrpSpPr/>
            <p:nvPr/>
          </p:nvGrpSpPr>
          <p:grpSpPr>
            <a:xfrm>
              <a:off x="146769" y="3406"/>
              <a:ext cx="316800" cy="1384535"/>
              <a:chOff x="146769" y="3406"/>
              <a:chExt cx="316800" cy="1384535"/>
            </a:xfrm>
          </p:grpSpPr>
          <p:sp>
            <p:nvSpPr>
              <p:cNvPr id="68" name="Google Shape;68;p21"/>
              <p:cNvSpPr/>
              <p:nvPr/>
            </p:nvSpPr>
            <p:spPr>
              <a:xfrm rot="10800000">
                <a:off x="146769" y="3419"/>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1"/>
              <p:cNvSpPr/>
              <p:nvPr/>
            </p:nvSpPr>
            <p:spPr>
              <a:xfrm rot="10800000">
                <a:off x="146769" y="3441"/>
                <a:ext cx="316800" cy="1384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1"/>
              <p:cNvSpPr/>
              <p:nvPr/>
            </p:nvSpPr>
            <p:spPr>
              <a:xfrm rot="10800000">
                <a:off x="146769" y="343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1"/>
              <p:cNvSpPr/>
              <p:nvPr/>
            </p:nvSpPr>
            <p:spPr>
              <a:xfrm rot="10800000">
                <a:off x="146769" y="3406"/>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2" name="Google Shape;72;p21"/>
          <p:cNvGrpSpPr/>
          <p:nvPr/>
        </p:nvGrpSpPr>
        <p:grpSpPr>
          <a:xfrm>
            <a:off x="6775084" y="2904008"/>
            <a:ext cx="2186147" cy="2239500"/>
            <a:chOff x="6775084" y="2904008"/>
            <a:chExt cx="2186147" cy="2239500"/>
          </a:xfrm>
        </p:grpSpPr>
        <p:grpSp>
          <p:nvGrpSpPr>
            <p:cNvPr id="73" name="Google Shape;73;p21"/>
            <p:cNvGrpSpPr/>
            <p:nvPr/>
          </p:nvGrpSpPr>
          <p:grpSpPr>
            <a:xfrm>
              <a:off x="6775084" y="4253708"/>
              <a:ext cx="409500" cy="889800"/>
              <a:chOff x="6775084" y="4253708"/>
              <a:chExt cx="409500" cy="889800"/>
            </a:xfrm>
          </p:grpSpPr>
          <p:sp>
            <p:nvSpPr>
              <p:cNvPr id="74" name="Google Shape;74;p21"/>
              <p:cNvSpPr/>
              <p:nvPr/>
            </p:nvSpPr>
            <p:spPr>
              <a:xfrm>
                <a:off x="6775084"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1"/>
              <p:cNvSpPr/>
              <p:nvPr/>
            </p:nvSpPr>
            <p:spPr>
              <a:xfrm>
                <a:off x="6775084"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 name="Google Shape;76;p21"/>
            <p:cNvGrpSpPr/>
            <p:nvPr/>
          </p:nvGrpSpPr>
          <p:grpSpPr>
            <a:xfrm>
              <a:off x="7367299" y="3804008"/>
              <a:ext cx="409500" cy="1339500"/>
              <a:chOff x="7367299" y="3804008"/>
              <a:chExt cx="409500" cy="1339500"/>
            </a:xfrm>
          </p:grpSpPr>
          <p:sp>
            <p:nvSpPr>
              <p:cNvPr id="77" name="Google Shape;77;p21"/>
              <p:cNvSpPr/>
              <p:nvPr/>
            </p:nvSpPr>
            <p:spPr>
              <a:xfrm>
                <a:off x="7367299"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1"/>
              <p:cNvSpPr/>
              <p:nvPr/>
            </p:nvSpPr>
            <p:spPr>
              <a:xfrm>
                <a:off x="7367299" y="3804008"/>
                <a:ext cx="409500" cy="13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1"/>
              <p:cNvSpPr/>
              <p:nvPr/>
            </p:nvSpPr>
            <p:spPr>
              <a:xfrm>
                <a:off x="7367299"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 name="Google Shape;80;p21"/>
            <p:cNvGrpSpPr/>
            <p:nvPr/>
          </p:nvGrpSpPr>
          <p:grpSpPr>
            <a:xfrm>
              <a:off x="7959516" y="3354008"/>
              <a:ext cx="409500" cy="1789500"/>
              <a:chOff x="7959516" y="3354008"/>
              <a:chExt cx="409500" cy="1789500"/>
            </a:xfrm>
          </p:grpSpPr>
          <p:sp>
            <p:nvSpPr>
              <p:cNvPr id="81" name="Google Shape;81;p21"/>
              <p:cNvSpPr/>
              <p:nvPr/>
            </p:nvSpPr>
            <p:spPr>
              <a:xfrm>
                <a:off x="7959516"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p:nvPr/>
            </p:nvSpPr>
            <p:spPr>
              <a:xfrm>
                <a:off x="7959516" y="3354008"/>
                <a:ext cx="409500" cy="178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1"/>
              <p:cNvSpPr/>
              <p:nvPr/>
            </p:nvSpPr>
            <p:spPr>
              <a:xfrm>
                <a:off x="7959516" y="3804008"/>
                <a:ext cx="409500" cy="13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1"/>
              <p:cNvSpPr/>
              <p:nvPr/>
            </p:nvSpPr>
            <p:spPr>
              <a:xfrm>
                <a:off x="7959516"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 name="Google Shape;85;p21"/>
            <p:cNvGrpSpPr/>
            <p:nvPr/>
          </p:nvGrpSpPr>
          <p:grpSpPr>
            <a:xfrm>
              <a:off x="8551731" y="2904008"/>
              <a:ext cx="409500" cy="2239500"/>
              <a:chOff x="8551731" y="2904008"/>
              <a:chExt cx="409500" cy="2239500"/>
            </a:xfrm>
          </p:grpSpPr>
          <p:sp>
            <p:nvSpPr>
              <p:cNvPr id="86" name="Google Shape;86;p21"/>
              <p:cNvSpPr/>
              <p:nvPr/>
            </p:nvSpPr>
            <p:spPr>
              <a:xfrm>
                <a:off x="8551731"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1"/>
              <p:cNvSpPr/>
              <p:nvPr/>
            </p:nvSpPr>
            <p:spPr>
              <a:xfrm>
                <a:off x="8551731" y="3354008"/>
                <a:ext cx="409500" cy="178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1"/>
              <p:cNvSpPr/>
              <p:nvPr/>
            </p:nvSpPr>
            <p:spPr>
              <a:xfrm>
                <a:off x="8551731" y="3804008"/>
                <a:ext cx="409500" cy="13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1"/>
              <p:cNvSpPr/>
              <p:nvPr/>
            </p:nvSpPr>
            <p:spPr>
              <a:xfrm>
                <a:off x="8551731" y="2904008"/>
                <a:ext cx="409500" cy="22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1"/>
              <p:cNvSpPr/>
              <p:nvPr/>
            </p:nvSpPr>
            <p:spPr>
              <a:xfrm>
                <a:off x="8551731"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1" name="Google Shape;91;p21"/>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92" name="Google Shape;92;p2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3" name="Shape 93"/>
        <p:cNvGrpSpPr/>
        <p:nvPr/>
      </p:nvGrpSpPr>
      <p:grpSpPr>
        <a:xfrm>
          <a:off x="0" y="0"/>
          <a:ext cx="0" cy="0"/>
          <a:chOff x="0" y="0"/>
          <a:chExt cx="0" cy="0"/>
        </a:xfrm>
      </p:grpSpPr>
      <p:grpSp>
        <p:nvGrpSpPr>
          <p:cNvPr id="94" name="Google Shape;94;p22"/>
          <p:cNvGrpSpPr/>
          <p:nvPr/>
        </p:nvGrpSpPr>
        <p:grpSpPr>
          <a:xfrm>
            <a:off x="625966" y="299376"/>
            <a:ext cx="999312" cy="999312"/>
            <a:chOff x="348199" y="179450"/>
            <a:chExt cx="1116300" cy="1116300"/>
          </a:xfrm>
        </p:grpSpPr>
        <p:sp>
          <p:nvSpPr>
            <p:cNvPr id="95" name="Google Shape;95;p22"/>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2"/>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 name="Google Shape;97;p22"/>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8" name="Google Shape;98;p22"/>
          <p:cNvSpPr txBox="1"/>
          <p:nvPr>
            <p:ph idx="1" type="body"/>
          </p:nvPr>
        </p:nvSpPr>
        <p:spPr>
          <a:xfrm>
            <a:off x="130380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9" name="Google Shape;99;p22"/>
          <p:cNvSpPr txBox="1"/>
          <p:nvPr>
            <p:ph idx="2" type="body"/>
          </p:nvPr>
        </p:nvSpPr>
        <p:spPr>
          <a:xfrm>
            <a:off x="490365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00" name="Google Shape;100;p2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grpSp>
        <p:nvGrpSpPr>
          <p:cNvPr id="102" name="Google Shape;102;p23"/>
          <p:cNvGrpSpPr/>
          <p:nvPr/>
        </p:nvGrpSpPr>
        <p:grpSpPr>
          <a:xfrm>
            <a:off x="625966" y="299376"/>
            <a:ext cx="999312" cy="999312"/>
            <a:chOff x="348199" y="179450"/>
            <a:chExt cx="1116300" cy="1116300"/>
          </a:xfrm>
        </p:grpSpPr>
        <p:sp>
          <p:nvSpPr>
            <p:cNvPr id="103" name="Google Shape;103;p23"/>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3"/>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 name="Google Shape;105;p23"/>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6" name="Google Shape;106;p2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7" name="Shape 107"/>
        <p:cNvGrpSpPr/>
        <p:nvPr/>
      </p:nvGrpSpPr>
      <p:grpSpPr>
        <a:xfrm>
          <a:off x="0" y="0"/>
          <a:ext cx="0" cy="0"/>
          <a:chOff x="0" y="0"/>
          <a:chExt cx="0" cy="0"/>
        </a:xfrm>
      </p:grpSpPr>
      <p:grpSp>
        <p:nvGrpSpPr>
          <p:cNvPr id="108" name="Google Shape;108;p24"/>
          <p:cNvGrpSpPr/>
          <p:nvPr/>
        </p:nvGrpSpPr>
        <p:grpSpPr>
          <a:xfrm>
            <a:off x="625966" y="299376"/>
            <a:ext cx="999312" cy="999312"/>
            <a:chOff x="348199" y="179450"/>
            <a:chExt cx="1116300" cy="1116300"/>
          </a:xfrm>
        </p:grpSpPr>
        <p:sp>
          <p:nvSpPr>
            <p:cNvPr id="109" name="Google Shape;109;p24"/>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4"/>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 name="Google Shape;111;p24"/>
          <p:cNvSpPr txBox="1"/>
          <p:nvPr>
            <p:ph type="title"/>
          </p:nvPr>
        </p:nvSpPr>
        <p:spPr>
          <a:xfrm>
            <a:off x="1303800" y="598575"/>
            <a:ext cx="3312000" cy="159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2" name="Google Shape;112;p24"/>
          <p:cNvSpPr txBox="1"/>
          <p:nvPr>
            <p:ph idx="1" type="body"/>
          </p:nvPr>
        </p:nvSpPr>
        <p:spPr>
          <a:xfrm>
            <a:off x="1303800" y="2309675"/>
            <a:ext cx="3312000" cy="22218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13" name="Google Shape;113;p2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4" name="Shape 114"/>
        <p:cNvGrpSpPr/>
        <p:nvPr/>
      </p:nvGrpSpPr>
      <p:grpSpPr>
        <a:xfrm>
          <a:off x="0" y="0"/>
          <a:ext cx="0" cy="0"/>
          <a:chOff x="0" y="0"/>
          <a:chExt cx="0" cy="0"/>
        </a:xfrm>
      </p:grpSpPr>
      <p:grpSp>
        <p:nvGrpSpPr>
          <p:cNvPr id="115" name="Google Shape;115;p25"/>
          <p:cNvGrpSpPr/>
          <p:nvPr/>
        </p:nvGrpSpPr>
        <p:grpSpPr>
          <a:xfrm>
            <a:off x="6866714" y="1255"/>
            <a:ext cx="2267380" cy="2601741"/>
            <a:chOff x="6790514" y="1255"/>
            <a:chExt cx="2267380" cy="2601741"/>
          </a:xfrm>
        </p:grpSpPr>
        <p:grpSp>
          <p:nvGrpSpPr>
            <p:cNvPr id="116" name="Google Shape;116;p25"/>
            <p:cNvGrpSpPr/>
            <p:nvPr/>
          </p:nvGrpSpPr>
          <p:grpSpPr>
            <a:xfrm>
              <a:off x="7067536" y="1255"/>
              <a:ext cx="1990358" cy="1990303"/>
              <a:chOff x="7067536" y="1255"/>
              <a:chExt cx="1990358" cy="1990303"/>
            </a:xfrm>
          </p:grpSpPr>
          <p:sp>
            <p:nvSpPr>
              <p:cNvPr id="117" name="Google Shape;117;p25"/>
              <p:cNvSpPr/>
              <p:nvPr/>
            </p:nvSpPr>
            <p:spPr>
              <a:xfrm rot="-8648551">
                <a:off x="7594313" y="527721"/>
                <a:ext cx="937226" cy="937226"/>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5"/>
              <p:cNvSpPr/>
              <p:nvPr/>
            </p:nvSpPr>
            <p:spPr>
              <a:xfrm rot="-8648551">
                <a:off x="7594313" y="527721"/>
                <a:ext cx="937226" cy="937226"/>
              </a:xfrm>
              <a:prstGeom prst="pie">
                <a:avLst>
                  <a:gd fmla="val 19376841" name="adj1"/>
                  <a:gd fmla="val 12313574"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5"/>
              <p:cNvSpPr/>
              <p:nvPr/>
            </p:nvSpPr>
            <p:spPr>
              <a:xfrm rot="-8649154">
                <a:off x="7349891" y="283705"/>
                <a:ext cx="1425647" cy="1425404"/>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 name="Google Shape;120;p25"/>
            <p:cNvGrpSpPr/>
            <p:nvPr/>
          </p:nvGrpSpPr>
          <p:grpSpPr>
            <a:xfrm>
              <a:off x="8207126" y="1807997"/>
              <a:ext cx="795000" cy="795000"/>
              <a:chOff x="8207126" y="1807997"/>
              <a:chExt cx="795000" cy="795000"/>
            </a:xfrm>
          </p:grpSpPr>
          <p:sp>
            <p:nvSpPr>
              <p:cNvPr id="121" name="Google Shape;121;p25"/>
              <p:cNvSpPr/>
              <p:nvPr/>
            </p:nvSpPr>
            <p:spPr>
              <a:xfrm rot="2152054">
                <a:off x="8319942" y="1920813"/>
                <a:ext cx="569367" cy="569367"/>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5"/>
              <p:cNvSpPr/>
              <p:nvPr/>
            </p:nvSpPr>
            <p:spPr>
              <a:xfrm rot="2150259">
                <a:off x="8408218" y="2008610"/>
                <a:ext cx="393004" cy="393004"/>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5"/>
              <p:cNvSpPr/>
              <p:nvPr/>
            </p:nvSpPr>
            <p:spPr>
              <a:xfrm rot="2150259">
                <a:off x="8408218" y="2008610"/>
                <a:ext cx="393004" cy="393004"/>
              </a:xfrm>
              <a:prstGeom prst="pie">
                <a:avLst>
                  <a:gd fmla="val 5699893" name="adj1"/>
                  <a:gd fmla="val 12313574"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 name="Google Shape;124;p25"/>
            <p:cNvGrpSpPr/>
            <p:nvPr/>
          </p:nvGrpSpPr>
          <p:grpSpPr>
            <a:xfrm>
              <a:off x="6790514" y="118857"/>
              <a:ext cx="548700" cy="548700"/>
              <a:chOff x="6790514" y="118857"/>
              <a:chExt cx="548700" cy="548700"/>
            </a:xfrm>
          </p:grpSpPr>
          <p:sp>
            <p:nvSpPr>
              <p:cNvPr id="125" name="Google Shape;125;p25"/>
              <p:cNvSpPr/>
              <p:nvPr/>
            </p:nvSpPr>
            <p:spPr>
              <a:xfrm rot="2150259">
                <a:off x="6868362" y="196705"/>
                <a:ext cx="393004" cy="393004"/>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5"/>
              <p:cNvSpPr/>
              <p:nvPr/>
            </p:nvSpPr>
            <p:spPr>
              <a:xfrm rot="2150259">
                <a:off x="6868362" y="196705"/>
                <a:ext cx="393004" cy="393004"/>
              </a:xfrm>
              <a:prstGeom prst="pie">
                <a:avLst>
                  <a:gd fmla="val 5699893" name="adj1"/>
                  <a:gd fmla="val 12313574"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7" name="Google Shape;127;p25"/>
          <p:cNvSpPr txBox="1"/>
          <p:nvPr>
            <p:ph type="title"/>
          </p:nvPr>
        </p:nvSpPr>
        <p:spPr>
          <a:xfrm>
            <a:off x="824000" y="763600"/>
            <a:ext cx="5857800" cy="3573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28" name="Google Shape;128;p2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9" name="Shape 129"/>
        <p:cNvGrpSpPr/>
        <p:nvPr/>
      </p:nvGrpSpPr>
      <p:grpSpPr>
        <a:xfrm>
          <a:off x="0" y="0"/>
          <a:ext cx="0" cy="0"/>
          <a:chOff x="0" y="0"/>
          <a:chExt cx="0" cy="0"/>
        </a:xfrm>
      </p:grpSpPr>
      <p:grpSp>
        <p:nvGrpSpPr>
          <p:cNvPr id="130" name="Google Shape;130;p26"/>
          <p:cNvGrpSpPr/>
          <p:nvPr/>
        </p:nvGrpSpPr>
        <p:grpSpPr>
          <a:xfrm>
            <a:off x="625966" y="299376"/>
            <a:ext cx="999312" cy="999312"/>
            <a:chOff x="348199" y="179450"/>
            <a:chExt cx="1116300" cy="1116300"/>
          </a:xfrm>
        </p:grpSpPr>
        <p:sp>
          <p:nvSpPr>
            <p:cNvPr id="131" name="Google Shape;131;p26"/>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6"/>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 name="Google Shape;133;p26"/>
          <p:cNvSpPr txBox="1"/>
          <p:nvPr>
            <p:ph type="title"/>
          </p:nvPr>
        </p:nvSpPr>
        <p:spPr>
          <a:xfrm>
            <a:off x="1303800" y="598575"/>
            <a:ext cx="3430500" cy="199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4" name="Google Shape;134;p26"/>
          <p:cNvSpPr txBox="1"/>
          <p:nvPr>
            <p:ph idx="1" type="subTitle"/>
          </p:nvPr>
        </p:nvSpPr>
        <p:spPr>
          <a:xfrm>
            <a:off x="1303800" y="2743203"/>
            <a:ext cx="3430500" cy="726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35" name="Google Shape;135;p26"/>
          <p:cNvSpPr txBox="1"/>
          <p:nvPr>
            <p:ph idx="2" type="body"/>
          </p:nvPr>
        </p:nvSpPr>
        <p:spPr>
          <a:xfrm>
            <a:off x="4903700" y="661000"/>
            <a:ext cx="3430500" cy="3870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36" name="Google Shape;136;p2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9pPr>
          </a:lstStyle>
          <a:p/>
        </p:txBody>
      </p:sp>
      <p:sp>
        <p:nvSpPr>
          <p:cNvPr id="7" name="Google Shape;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8" name="Google Shape;8;p1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hyperlink" Target="https://www.google.com/url?sa=i&amp;url=https%3A%2F%2Fnews.mit.edu%2F2019%2Fusing-ai-predict-breast-cancer-and-personalize-care-0507&amp;psig=AOvVaw3T8pGYLAxqGoh575wUpvHa&amp;ust=1683063332307000&amp;source=images&amp;cd=vfe&amp;ved=0CBAQjRxqFwoTCNCIhvOJ1f4CFQAAAAAdAAAAABA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seer.cancer.gov/statfacts/html/all.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6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6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49.png"/><Relationship Id="rId6" Type="http://schemas.openxmlformats.org/officeDocument/2006/relationships/image" Target="../media/image6.png"/><Relationship Id="rId7"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2229a3a9abb_0_73"/>
          <p:cNvSpPr txBox="1"/>
          <p:nvPr/>
        </p:nvSpPr>
        <p:spPr>
          <a:xfrm>
            <a:off x="409575" y="371775"/>
            <a:ext cx="76773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n" sz="2700">
                <a:latin typeface="Nunito"/>
                <a:ea typeface="Nunito"/>
                <a:cs typeface="Nunito"/>
                <a:sym typeface="Nunito"/>
              </a:rPr>
              <a:t>Detecting Breast Cancer with Data Mining Techniques</a:t>
            </a:r>
            <a:endParaRPr b="1" i="0" sz="2700" u="none" cap="none" strike="noStrike">
              <a:solidFill>
                <a:srgbClr val="000000"/>
              </a:solidFill>
              <a:latin typeface="Nunito"/>
              <a:ea typeface="Nunito"/>
              <a:cs typeface="Nunito"/>
              <a:sym typeface="Nunito"/>
            </a:endParaRPr>
          </a:p>
        </p:txBody>
      </p:sp>
      <p:pic>
        <p:nvPicPr>
          <p:cNvPr id="278" name="Google Shape;278;g2229a3a9abb_0_73"/>
          <p:cNvPicPr preferRelativeResize="0"/>
          <p:nvPr/>
        </p:nvPicPr>
        <p:blipFill rotWithShape="1">
          <a:blip r:embed="rId3">
            <a:alphaModFix/>
          </a:blip>
          <a:srcRect b="0" l="0" r="0" t="0"/>
          <a:stretch/>
        </p:blipFill>
        <p:spPr>
          <a:xfrm>
            <a:off x="2361450" y="1568075"/>
            <a:ext cx="5486400" cy="3575425"/>
          </a:xfrm>
          <a:prstGeom prst="rect">
            <a:avLst/>
          </a:prstGeom>
          <a:noFill/>
          <a:ln>
            <a:noFill/>
          </a:ln>
        </p:spPr>
      </p:pic>
      <p:sp>
        <p:nvSpPr>
          <p:cNvPr id="279" name="Google Shape;279;g2229a3a9abb_0_73"/>
          <p:cNvSpPr txBox="1"/>
          <p:nvPr/>
        </p:nvSpPr>
        <p:spPr>
          <a:xfrm>
            <a:off x="7810500" y="4400550"/>
            <a:ext cx="153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Nunito"/>
                <a:ea typeface="Nunito"/>
                <a:cs typeface="Nunito"/>
                <a:sym typeface="Nunito"/>
                <a:hlinkClick r:id="rId4"/>
              </a:rPr>
              <a:t>Reference</a:t>
            </a:r>
            <a:endParaRPr>
              <a:latin typeface="Nunito"/>
              <a:ea typeface="Nunito"/>
              <a:cs typeface="Nunito"/>
              <a:sym typeface="Nunito"/>
            </a:endParaRPr>
          </a:p>
        </p:txBody>
      </p:sp>
      <p:sp>
        <p:nvSpPr>
          <p:cNvPr id="280" name="Google Shape;280;g2229a3a9abb_0_73"/>
          <p:cNvSpPr txBox="1"/>
          <p:nvPr/>
        </p:nvSpPr>
        <p:spPr>
          <a:xfrm>
            <a:off x="53950" y="1654550"/>
            <a:ext cx="22389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Team 11:</a:t>
            </a:r>
            <a:endParaRPr b="1"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Meghna Bajoria [016661528],</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Shakshi Richhariya[016043105], Vinit Kanani[016651323],</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Kapil Wanaskar[016649880], </a:t>
            </a:r>
            <a:endParaRPr sz="1100">
              <a:latin typeface="Nunito"/>
              <a:ea typeface="Nunito"/>
              <a:cs typeface="Nunito"/>
              <a:sym typeface="Nunito"/>
            </a:endParaRPr>
          </a:p>
          <a:p>
            <a:pPr indent="0" lvl="0" marL="0" rtl="0" algn="l">
              <a:spcBef>
                <a:spcPts val="0"/>
              </a:spcBef>
              <a:spcAft>
                <a:spcPts val="0"/>
              </a:spcAft>
              <a:buNone/>
            </a:pPr>
            <a:r>
              <a:t/>
            </a:r>
            <a:endParaRPr sz="1100">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g23e33c8832c_0_163"/>
          <p:cNvPicPr preferRelativeResize="0"/>
          <p:nvPr/>
        </p:nvPicPr>
        <p:blipFill>
          <a:blip r:embed="rId3">
            <a:alphaModFix/>
          </a:blip>
          <a:stretch>
            <a:fillRect/>
          </a:stretch>
        </p:blipFill>
        <p:spPr>
          <a:xfrm>
            <a:off x="152400" y="152400"/>
            <a:ext cx="8654725" cy="4838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6" name="Shape 336"/>
        <p:cNvGrpSpPr/>
        <p:nvPr/>
      </p:nvGrpSpPr>
      <p:grpSpPr>
        <a:xfrm>
          <a:off x="0" y="0"/>
          <a:ext cx="0" cy="0"/>
          <a:chOff x="0" y="0"/>
          <a:chExt cx="0" cy="0"/>
        </a:xfrm>
      </p:grpSpPr>
      <p:pic>
        <p:nvPicPr>
          <p:cNvPr id="337" name="Google Shape;337;g23e33c8832c_0_93"/>
          <p:cNvPicPr preferRelativeResize="0"/>
          <p:nvPr/>
        </p:nvPicPr>
        <p:blipFill rotWithShape="1">
          <a:blip r:embed="rId3">
            <a:alphaModFix/>
          </a:blip>
          <a:srcRect b="0" l="0" r="0" t="0"/>
          <a:stretch/>
        </p:blipFill>
        <p:spPr>
          <a:xfrm>
            <a:off x="6238625" y="2603125"/>
            <a:ext cx="2905375" cy="2540375"/>
          </a:xfrm>
          <a:prstGeom prst="rect">
            <a:avLst/>
          </a:prstGeom>
          <a:noFill/>
          <a:ln>
            <a:noFill/>
          </a:ln>
        </p:spPr>
      </p:pic>
      <p:sp>
        <p:nvSpPr>
          <p:cNvPr id="338" name="Google Shape;338;g23e33c8832c_0_93"/>
          <p:cNvSpPr txBox="1"/>
          <p:nvPr>
            <p:ph idx="4294967295" type="ctrTitle"/>
          </p:nvPr>
        </p:nvSpPr>
        <p:spPr>
          <a:xfrm>
            <a:off x="3574025" y="3502888"/>
            <a:ext cx="2664600" cy="5973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2"/>
              </a:buClr>
              <a:buSzPct val="128571"/>
              <a:buFont typeface="Maven Pro"/>
              <a:buNone/>
            </a:pPr>
            <a:r>
              <a:rPr b="1" i="0" lang="en" sz="2800" u="none" cap="none" strike="noStrike">
                <a:solidFill>
                  <a:schemeClr val="dk2"/>
                </a:solidFill>
                <a:latin typeface="Maven Pro"/>
                <a:ea typeface="Maven Pro"/>
                <a:cs typeface="Maven Pro"/>
                <a:sym typeface="Maven Pro"/>
              </a:rPr>
              <a:t>Kapil</a:t>
            </a:r>
            <a:endParaRPr b="1" i="0" sz="2800" u="none" cap="none" strike="noStrike">
              <a:solidFill>
                <a:schemeClr val="dk2"/>
              </a:solidFill>
              <a:latin typeface="Maven Pro"/>
              <a:ea typeface="Maven Pro"/>
              <a:cs typeface="Maven Pro"/>
              <a:sym typeface="Maven Pro"/>
            </a:endParaRPr>
          </a:p>
        </p:txBody>
      </p:sp>
      <p:sp>
        <p:nvSpPr>
          <p:cNvPr id="339" name="Google Shape;339;g23e33c8832c_0_93"/>
          <p:cNvSpPr/>
          <p:nvPr/>
        </p:nvSpPr>
        <p:spPr>
          <a:xfrm>
            <a:off x="3684175" y="3976025"/>
            <a:ext cx="2412600" cy="289800"/>
          </a:xfrm>
          <a:prstGeom prst="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3" name="Shape 343"/>
        <p:cNvGrpSpPr/>
        <p:nvPr/>
      </p:nvGrpSpPr>
      <p:grpSpPr>
        <a:xfrm>
          <a:off x="0" y="0"/>
          <a:ext cx="0" cy="0"/>
          <a:chOff x="0" y="0"/>
          <a:chExt cx="0" cy="0"/>
        </a:xfrm>
      </p:grpSpPr>
      <p:pic>
        <p:nvPicPr>
          <p:cNvPr id="344" name="Google Shape;344;g23e33c8832c_0_139"/>
          <p:cNvPicPr preferRelativeResize="0"/>
          <p:nvPr/>
        </p:nvPicPr>
        <p:blipFill>
          <a:blip r:embed="rId3">
            <a:alphaModFix/>
          </a:blip>
          <a:stretch>
            <a:fillRect/>
          </a:stretch>
        </p:blipFill>
        <p:spPr>
          <a:xfrm>
            <a:off x="152400" y="152400"/>
            <a:ext cx="7972372" cy="4838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23ccfce3271_0_52"/>
          <p:cNvSpPr txBox="1"/>
          <p:nvPr/>
        </p:nvSpPr>
        <p:spPr>
          <a:xfrm>
            <a:off x="1294875" y="242800"/>
            <a:ext cx="538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Creativity : Data Extraction from Images</a:t>
            </a:r>
            <a:endParaRPr b="1">
              <a:latin typeface="Nunito"/>
              <a:ea typeface="Nunito"/>
              <a:cs typeface="Nunito"/>
              <a:sym typeface="Nunito"/>
            </a:endParaRPr>
          </a:p>
        </p:txBody>
      </p:sp>
      <p:pic>
        <p:nvPicPr>
          <p:cNvPr id="350" name="Google Shape;350;g23ccfce3271_0_52"/>
          <p:cNvPicPr preferRelativeResize="0"/>
          <p:nvPr/>
        </p:nvPicPr>
        <p:blipFill>
          <a:blip r:embed="rId3">
            <a:alphaModFix/>
          </a:blip>
          <a:stretch>
            <a:fillRect/>
          </a:stretch>
        </p:blipFill>
        <p:spPr>
          <a:xfrm>
            <a:off x="152400" y="795400"/>
            <a:ext cx="8839200" cy="24533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23ccfce3271_0_58"/>
          <p:cNvSpPr txBox="1"/>
          <p:nvPr/>
        </p:nvSpPr>
        <p:spPr>
          <a:xfrm>
            <a:off x="1294875" y="242800"/>
            <a:ext cx="538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Creativity : Data Extraction from Images</a:t>
            </a:r>
            <a:endParaRPr b="1">
              <a:latin typeface="Nunito"/>
              <a:ea typeface="Nunito"/>
              <a:cs typeface="Nunito"/>
              <a:sym typeface="Nunito"/>
            </a:endParaRPr>
          </a:p>
        </p:txBody>
      </p:sp>
      <p:pic>
        <p:nvPicPr>
          <p:cNvPr id="356" name="Google Shape;356;g23ccfce3271_0_58"/>
          <p:cNvPicPr preferRelativeResize="0"/>
          <p:nvPr/>
        </p:nvPicPr>
        <p:blipFill>
          <a:blip r:embed="rId3">
            <a:alphaModFix/>
          </a:blip>
          <a:stretch>
            <a:fillRect/>
          </a:stretch>
        </p:blipFill>
        <p:spPr>
          <a:xfrm>
            <a:off x="152400" y="795400"/>
            <a:ext cx="8839199" cy="410353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23ccfce3271_0_64"/>
          <p:cNvSpPr txBox="1"/>
          <p:nvPr/>
        </p:nvSpPr>
        <p:spPr>
          <a:xfrm>
            <a:off x="1294875" y="242800"/>
            <a:ext cx="538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Creativity : Data Extraction from Images</a:t>
            </a:r>
            <a:endParaRPr b="1">
              <a:latin typeface="Nunito"/>
              <a:ea typeface="Nunito"/>
              <a:cs typeface="Nunito"/>
              <a:sym typeface="Nunito"/>
            </a:endParaRPr>
          </a:p>
        </p:txBody>
      </p:sp>
      <p:pic>
        <p:nvPicPr>
          <p:cNvPr id="362" name="Google Shape;362;g23ccfce3271_0_64"/>
          <p:cNvPicPr preferRelativeResize="0"/>
          <p:nvPr/>
        </p:nvPicPr>
        <p:blipFill>
          <a:blip r:embed="rId3">
            <a:alphaModFix/>
          </a:blip>
          <a:stretch>
            <a:fillRect/>
          </a:stretch>
        </p:blipFill>
        <p:spPr>
          <a:xfrm>
            <a:off x="152400" y="795400"/>
            <a:ext cx="8839200" cy="418881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23ccfce3271_0_37"/>
          <p:cNvSpPr txBox="1"/>
          <p:nvPr/>
        </p:nvSpPr>
        <p:spPr>
          <a:xfrm>
            <a:off x="1294875" y="242800"/>
            <a:ext cx="538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Creativity : Data Extraction from Images</a:t>
            </a:r>
            <a:endParaRPr b="1">
              <a:latin typeface="Nunito"/>
              <a:ea typeface="Nunito"/>
              <a:cs typeface="Nunito"/>
              <a:sym typeface="Nunito"/>
            </a:endParaRPr>
          </a:p>
        </p:txBody>
      </p:sp>
      <p:pic>
        <p:nvPicPr>
          <p:cNvPr id="368" name="Google Shape;368;g23ccfce3271_0_37"/>
          <p:cNvPicPr preferRelativeResize="0"/>
          <p:nvPr/>
        </p:nvPicPr>
        <p:blipFill>
          <a:blip r:embed="rId3">
            <a:alphaModFix/>
          </a:blip>
          <a:stretch>
            <a:fillRect/>
          </a:stretch>
        </p:blipFill>
        <p:spPr>
          <a:xfrm>
            <a:off x="152400" y="795400"/>
            <a:ext cx="7174499" cy="4195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23ccfce3271_0_31"/>
          <p:cNvSpPr txBox="1"/>
          <p:nvPr/>
        </p:nvSpPr>
        <p:spPr>
          <a:xfrm>
            <a:off x="1294875" y="242800"/>
            <a:ext cx="538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Creativity</a:t>
            </a:r>
            <a:r>
              <a:rPr b="1" lang="en">
                <a:latin typeface="Nunito"/>
                <a:ea typeface="Nunito"/>
                <a:cs typeface="Nunito"/>
                <a:sym typeface="Nunito"/>
              </a:rPr>
              <a:t> : Data Extraction from Images</a:t>
            </a:r>
            <a:endParaRPr b="1">
              <a:latin typeface="Nunito"/>
              <a:ea typeface="Nunito"/>
              <a:cs typeface="Nunito"/>
              <a:sym typeface="Nunito"/>
            </a:endParaRPr>
          </a:p>
        </p:txBody>
      </p:sp>
      <p:pic>
        <p:nvPicPr>
          <p:cNvPr id="374" name="Google Shape;374;g23ccfce3271_0_31"/>
          <p:cNvPicPr preferRelativeResize="0"/>
          <p:nvPr/>
        </p:nvPicPr>
        <p:blipFill>
          <a:blip r:embed="rId3">
            <a:alphaModFix/>
          </a:blip>
          <a:stretch>
            <a:fillRect/>
          </a:stretch>
        </p:blipFill>
        <p:spPr>
          <a:xfrm>
            <a:off x="152400" y="795400"/>
            <a:ext cx="8839204" cy="301689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g23e33c8832c_0_228"/>
          <p:cNvPicPr preferRelativeResize="0"/>
          <p:nvPr/>
        </p:nvPicPr>
        <p:blipFill>
          <a:blip r:embed="rId3">
            <a:alphaModFix/>
          </a:blip>
          <a:stretch>
            <a:fillRect/>
          </a:stretch>
        </p:blipFill>
        <p:spPr>
          <a:xfrm>
            <a:off x="152400" y="152400"/>
            <a:ext cx="8839204" cy="3729039"/>
          </a:xfrm>
          <a:prstGeom prst="rect">
            <a:avLst/>
          </a:prstGeom>
          <a:noFill/>
          <a:ln>
            <a:noFill/>
          </a:ln>
        </p:spPr>
      </p:pic>
      <p:cxnSp>
        <p:nvCxnSpPr>
          <p:cNvPr id="380" name="Google Shape;380;g23e33c8832c_0_228"/>
          <p:cNvCxnSpPr/>
          <p:nvPr/>
        </p:nvCxnSpPr>
        <p:spPr>
          <a:xfrm flipH="1">
            <a:off x="2330850" y="408725"/>
            <a:ext cx="824400" cy="197700"/>
          </a:xfrm>
          <a:prstGeom prst="straightConnector1">
            <a:avLst/>
          </a:prstGeom>
          <a:noFill/>
          <a:ln cap="flat" cmpd="sng" w="19050">
            <a:solidFill>
              <a:srgbClr val="0000FF"/>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g23ccfce3271_0_71"/>
          <p:cNvPicPr preferRelativeResize="0"/>
          <p:nvPr/>
        </p:nvPicPr>
        <p:blipFill>
          <a:blip r:embed="rId3">
            <a:alphaModFix/>
          </a:blip>
          <a:stretch>
            <a:fillRect/>
          </a:stretch>
        </p:blipFill>
        <p:spPr>
          <a:xfrm>
            <a:off x="152400" y="152400"/>
            <a:ext cx="7972372" cy="4838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4" name="Shape 284"/>
        <p:cNvGrpSpPr/>
        <p:nvPr/>
      </p:nvGrpSpPr>
      <p:grpSpPr>
        <a:xfrm>
          <a:off x="0" y="0"/>
          <a:ext cx="0" cy="0"/>
          <a:chOff x="0" y="0"/>
          <a:chExt cx="0" cy="0"/>
        </a:xfrm>
      </p:grpSpPr>
      <p:sp>
        <p:nvSpPr>
          <p:cNvPr id="285" name="Google Shape;285;g23e33c8832c_0_15"/>
          <p:cNvSpPr txBox="1"/>
          <p:nvPr>
            <p:ph idx="4294967295" type="ctrTitle"/>
          </p:nvPr>
        </p:nvSpPr>
        <p:spPr>
          <a:xfrm>
            <a:off x="3170375" y="1423000"/>
            <a:ext cx="3919800" cy="5973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2"/>
              </a:buClr>
              <a:buSzPct val="111111"/>
              <a:buFont typeface="Maven Pro"/>
              <a:buNone/>
            </a:pPr>
            <a:r>
              <a:rPr b="1" i="0" lang="en" sz="2800" u="none" cap="none" strike="noStrike">
                <a:solidFill>
                  <a:schemeClr val="dk2"/>
                </a:solidFill>
                <a:latin typeface="Maven Pro"/>
                <a:ea typeface="Maven Pro"/>
                <a:cs typeface="Maven Pro"/>
                <a:sym typeface="Maven Pro"/>
              </a:rPr>
              <a:t>Shakshi</a:t>
            </a:r>
            <a:endParaRPr b="1" i="0" sz="2800" u="none" cap="none" strike="noStrike">
              <a:solidFill>
                <a:schemeClr val="dk2"/>
              </a:solidFill>
              <a:latin typeface="Maven Pro"/>
              <a:ea typeface="Maven Pro"/>
              <a:cs typeface="Maven Pro"/>
              <a:sym typeface="Maven Pro"/>
            </a:endParaRPr>
          </a:p>
        </p:txBody>
      </p:sp>
      <p:sp>
        <p:nvSpPr>
          <p:cNvPr id="286" name="Google Shape;286;g23e33c8832c_0_15"/>
          <p:cNvSpPr/>
          <p:nvPr/>
        </p:nvSpPr>
        <p:spPr>
          <a:xfrm>
            <a:off x="3237375" y="1964575"/>
            <a:ext cx="2859300" cy="289800"/>
          </a:xfrm>
          <a:prstGeom prst="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7" name="Google Shape;287;g23e33c8832c_0_15"/>
          <p:cNvPicPr preferRelativeResize="0"/>
          <p:nvPr/>
        </p:nvPicPr>
        <p:blipFill>
          <a:blip r:embed="rId3">
            <a:alphaModFix/>
          </a:blip>
          <a:stretch>
            <a:fillRect/>
          </a:stretch>
        </p:blipFill>
        <p:spPr>
          <a:xfrm>
            <a:off x="6238625" y="0"/>
            <a:ext cx="2905375" cy="247926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g23ccfce3271_0_17"/>
          <p:cNvPicPr preferRelativeResize="0"/>
          <p:nvPr/>
        </p:nvPicPr>
        <p:blipFill>
          <a:blip r:embed="rId3">
            <a:alphaModFix/>
          </a:blip>
          <a:stretch>
            <a:fillRect/>
          </a:stretch>
        </p:blipFill>
        <p:spPr>
          <a:xfrm>
            <a:off x="152400" y="152400"/>
            <a:ext cx="6540385" cy="4838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4" name="Shape 394"/>
        <p:cNvGrpSpPr/>
        <p:nvPr/>
      </p:nvGrpSpPr>
      <p:grpSpPr>
        <a:xfrm>
          <a:off x="0" y="0"/>
          <a:ext cx="0" cy="0"/>
          <a:chOff x="0" y="0"/>
          <a:chExt cx="0" cy="0"/>
        </a:xfrm>
      </p:grpSpPr>
      <p:sp>
        <p:nvSpPr>
          <p:cNvPr id="395" name="Google Shape;395;g23e33c8832c_0_99"/>
          <p:cNvSpPr txBox="1"/>
          <p:nvPr>
            <p:ph idx="4294967295" type="ctrTitle"/>
          </p:nvPr>
        </p:nvSpPr>
        <p:spPr>
          <a:xfrm>
            <a:off x="3170375" y="1423000"/>
            <a:ext cx="3919800" cy="5973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2"/>
              </a:buClr>
              <a:buSzPct val="111111"/>
              <a:buFont typeface="Maven Pro"/>
              <a:buNone/>
            </a:pPr>
            <a:r>
              <a:rPr b="1" i="0" lang="en" sz="2800" u="none" cap="none" strike="noStrike">
                <a:solidFill>
                  <a:schemeClr val="dk2"/>
                </a:solidFill>
                <a:latin typeface="Maven Pro"/>
                <a:ea typeface="Maven Pro"/>
                <a:cs typeface="Maven Pro"/>
                <a:sym typeface="Maven Pro"/>
              </a:rPr>
              <a:t>Shakshi</a:t>
            </a:r>
            <a:endParaRPr b="1" i="0" sz="2800" u="none" cap="none" strike="noStrike">
              <a:solidFill>
                <a:schemeClr val="dk2"/>
              </a:solidFill>
              <a:latin typeface="Maven Pro"/>
              <a:ea typeface="Maven Pro"/>
              <a:cs typeface="Maven Pro"/>
              <a:sym typeface="Maven Pro"/>
            </a:endParaRPr>
          </a:p>
        </p:txBody>
      </p:sp>
      <p:sp>
        <p:nvSpPr>
          <p:cNvPr id="396" name="Google Shape;396;g23e33c8832c_0_99"/>
          <p:cNvSpPr/>
          <p:nvPr/>
        </p:nvSpPr>
        <p:spPr>
          <a:xfrm>
            <a:off x="3237375" y="1964575"/>
            <a:ext cx="2859300" cy="289800"/>
          </a:xfrm>
          <a:prstGeom prst="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7" name="Google Shape;397;g23e33c8832c_0_99"/>
          <p:cNvPicPr preferRelativeResize="0"/>
          <p:nvPr/>
        </p:nvPicPr>
        <p:blipFill>
          <a:blip r:embed="rId3">
            <a:alphaModFix/>
          </a:blip>
          <a:stretch>
            <a:fillRect/>
          </a:stretch>
        </p:blipFill>
        <p:spPr>
          <a:xfrm>
            <a:off x="6238625" y="0"/>
            <a:ext cx="2905375" cy="247926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1" name="Shape 401"/>
        <p:cNvGrpSpPr/>
        <p:nvPr/>
      </p:nvGrpSpPr>
      <p:grpSpPr>
        <a:xfrm>
          <a:off x="0" y="0"/>
          <a:ext cx="0" cy="0"/>
          <a:chOff x="0" y="0"/>
          <a:chExt cx="0" cy="0"/>
        </a:xfrm>
      </p:grpSpPr>
      <p:sp>
        <p:nvSpPr>
          <p:cNvPr id="402" name="Google Shape;402;g23ccfce3271_0_20"/>
          <p:cNvSpPr txBox="1"/>
          <p:nvPr/>
        </p:nvSpPr>
        <p:spPr>
          <a:xfrm>
            <a:off x="1186950" y="377675"/>
            <a:ext cx="41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Exploratory Data Analysis</a:t>
            </a:r>
            <a:endParaRPr>
              <a:latin typeface="Nunito"/>
              <a:ea typeface="Nunito"/>
              <a:cs typeface="Nunito"/>
              <a:sym typeface="Nunito"/>
            </a:endParaRPr>
          </a:p>
        </p:txBody>
      </p:sp>
      <p:sp>
        <p:nvSpPr>
          <p:cNvPr id="403" name="Google Shape;403;g23ccfce3271_0_20"/>
          <p:cNvSpPr txBox="1"/>
          <p:nvPr/>
        </p:nvSpPr>
        <p:spPr>
          <a:xfrm>
            <a:off x="998800" y="1326300"/>
            <a:ext cx="7995600" cy="3478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700"/>
              <a:t>•</a:t>
            </a:r>
            <a:r>
              <a:rPr lang="en" sz="1700">
                <a:solidFill>
                  <a:srgbClr val="595959"/>
                </a:solidFill>
              </a:rPr>
              <a:t>EDA stands for exploratory data analysis, which is the process of analyzing and summarizing data sets to extract useful information and insights. While performing EDA, We came across several relationships between data but 2 of them were most promising.</a:t>
            </a:r>
            <a:endParaRPr sz="1700">
              <a:solidFill>
                <a:srgbClr val="595959"/>
              </a:solidFill>
            </a:endParaRPr>
          </a:p>
          <a:p>
            <a:pPr indent="0" lvl="0" marL="0" rtl="0" algn="l">
              <a:lnSpc>
                <a:spcPct val="90000"/>
              </a:lnSpc>
              <a:spcBef>
                <a:spcPts val="1200"/>
              </a:spcBef>
              <a:spcAft>
                <a:spcPts val="0"/>
              </a:spcAft>
              <a:buNone/>
            </a:pPr>
            <a:r>
              <a:rPr lang="en" sz="1700"/>
              <a:t>1.</a:t>
            </a:r>
            <a:r>
              <a:rPr lang="en" sz="1700">
                <a:solidFill>
                  <a:srgbClr val="595959"/>
                </a:solidFill>
              </a:rPr>
              <a:t>There is a strong relationship between age and cancer. As people age, their risk of developing cancer increases. According to American cancer society[1] breast cancer mainly occurs in middle-aged and older women. The median age at the time of breast cancer diagnosis is 62. This finding is consistent with our findings in this dataset.</a:t>
            </a:r>
            <a:endParaRPr sz="1700">
              <a:solidFill>
                <a:srgbClr val="595959"/>
              </a:solidFill>
            </a:endParaRPr>
          </a:p>
          <a:p>
            <a:pPr indent="0" lvl="0" marL="0" rtl="0" algn="l">
              <a:lnSpc>
                <a:spcPct val="90000"/>
              </a:lnSpc>
              <a:spcBef>
                <a:spcPts val="0"/>
              </a:spcBef>
              <a:spcAft>
                <a:spcPts val="1200"/>
              </a:spcAft>
              <a:buNone/>
            </a:pPr>
            <a:r>
              <a:rPr lang="en" sz="1700"/>
              <a:t>2.</a:t>
            </a:r>
            <a:r>
              <a:rPr lang="en" sz="1700">
                <a:solidFill>
                  <a:srgbClr val="595959"/>
                </a:solidFill>
              </a:rPr>
              <a:t>A biopsy is a medical procedure that involves the removal of a small sample of tissue or cells from the body for examination under a microscope. Therefore, cancer and biopsy both have strong correlation with each other.</a:t>
            </a:r>
            <a:endParaRPr sz="1700">
              <a:solidFill>
                <a:srgbClr val="59595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23ccfce3271_0_121"/>
          <p:cNvSpPr txBox="1"/>
          <p:nvPr/>
        </p:nvSpPr>
        <p:spPr>
          <a:xfrm>
            <a:off x="1186950" y="377675"/>
            <a:ext cx="41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Missing values</a:t>
            </a:r>
            <a:endParaRPr/>
          </a:p>
        </p:txBody>
      </p:sp>
      <p:pic>
        <p:nvPicPr>
          <p:cNvPr id="409" name="Google Shape;409;g23ccfce3271_0_121"/>
          <p:cNvPicPr preferRelativeResize="0"/>
          <p:nvPr/>
        </p:nvPicPr>
        <p:blipFill>
          <a:blip r:embed="rId3">
            <a:alphaModFix/>
          </a:blip>
          <a:stretch>
            <a:fillRect/>
          </a:stretch>
        </p:blipFill>
        <p:spPr>
          <a:xfrm>
            <a:off x="1265875" y="777875"/>
            <a:ext cx="6414649" cy="2974075"/>
          </a:xfrm>
          <a:prstGeom prst="rect">
            <a:avLst/>
          </a:prstGeom>
          <a:noFill/>
          <a:ln>
            <a:noFill/>
          </a:ln>
        </p:spPr>
      </p:pic>
      <p:sp>
        <p:nvSpPr>
          <p:cNvPr id="410" name="Google Shape;410;g23ccfce3271_0_121"/>
          <p:cNvSpPr txBox="1"/>
          <p:nvPr/>
        </p:nvSpPr>
        <p:spPr>
          <a:xfrm>
            <a:off x="881275" y="3589250"/>
            <a:ext cx="79209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There are multiple missing values in our dataset. All of these missing values are limited to 4 columns. It is really important to find missing values in our dataset because missing data can introduce bias and reduce the accuracy of our analysis. </a:t>
            </a:r>
            <a:endParaRPr/>
          </a:p>
        </p:txBody>
      </p:sp>
      <p:sp>
        <p:nvSpPr>
          <p:cNvPr id="411" name="Google Shape;411;g23ccfce3271_0_121"/>
          <p:cNvSpPr txBox="1"/>
          <p:nvPr>
            <p:ph idx="4294967295" type="ctrTitle"/>
          </p:nvPr>
        </p:nvSpPr>
        <p:spPr>
          <a:xfrm>
            <a:off x="4069600" y="119150"/>
            <a:ext cx="3919800" cy="5973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2"/>
              </a:buClr>
              <a:buSzPct val="111111"/>
              <a:buFont typeface="Maven Pro"/>
              <a:buNone/>
            </a:pPr>
            <a:r>
              <a:rPr lang="en"/>
              <a:t>EDA</a:t>
            </a:r>
            <a:endParaRPr b="1" i="0" sz="2800" u="none" cap="none" strike="noStrike">
              <a:solidFill>
                <a:schemeClr val="dk2"/>
              </a:solidFill>
              <a:latin typeface="Maven Pro"/>
              <a:ea typeface="Maven Pro"/>
              <a:cs typeface="Maven Pro"/>
              <a:sym typeface="Maven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23ccfce3271_0_125"/>
          <p:cNvSpPr txBox="1"/>
          <p:nvPr/>
        </p:nvSpPr>
        <p:spPr>
          <a:xfrm>
            <a:off x="1186950" y="377675"/>
            <a:ext cx="41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Site_id</a:t>
            </a:r>
            <a:endParaRPr>
              <a:latin typeface="Nunito"/>
              <a:ea typeface="Nunito"/>
              <a:cs typeface="Nunito"/>
              <a:sym typeface="Nunito"/>
            </a:endParaRPr>
          </a:p>
        </p:txBody>
      </p:sp>
      <p:pic>
        <p:nvPicPr>
          <p:cNvPr id="417" name="Google Shape;417;g23ccfce3271_0_125"/>
          <p:cNvPicPr preferRelativeResize="0"/>
          <p:nvPr/>
        </p:nvPicPr>
        <p:blipFill>
          <a:blip r:embed="rId3">
            <a:alphaModFix/>
          </a:blip>
          <a:stretch>
            <a:fillRect/>
          </a:stretch>
        </p:blipFill>
        <p:spPr>
          <a:xfrm>
            <a:off x="1383375" y="777875"/>
            <a:ext cx="6329200" cy="2615275"/>
          </a:xfrm>
          <a:prstGeom prst="rect">
            <a:avLst/>
          </a:prstGeom>
          <a:noFill/>
          <a:ln>
            <a:noFill/>
          </a:ln>
        </p:spPr>
      </p:pic>
      <p:sp>
        <p:nvSpPr>
          <p:cNvPr id="418" name="Google Shape;418;g23ccfce3271_0_125"/>
          <p:cNvSpPr txBox="1"/>
          <p:nvPr/>
        </p:nvSpPr>
        <p:spPr>
          <a:xfrm>
            <a:off x="1086900" y="3318200"/>
            <a:ext cx="7410900" cy="228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t>The `site_id` attribute is important because it provides information about the source hospital that collected the data. This information can be useful in determining if there are any variations in the data collection process across different hospitals, which may affect the quality and reliability of the data. For example, certain hospitals may have different imaging devices, screening protocols, or biopsy practices that could potentially impact the accuracy of the breast cancer diagnosis. Understanding the source hospital can help researchers identify and control for any such differences, and potentially improve the quality of their analyses and predictions. Additionally, `site_id` can be useful for tracking the origin of the data, and for ensuring the privacy and security of patient information.</a:t>
            </a:r>
            <a:endParaRPr sz="1200"/>
          </a:p>
          <a:p>
            <a:pPr indent="0" lvl="0" marL="0" rtl="0" algn="l">
              <a:lnSpc>
                <a:spcPct val="115000"/>
              </a:lnSpc>
              <a:spcBef>
                <a:spcPts val="0"/>
              </a:spcBef>
              <a:spcAft>
                <a:spcPts val="0"/>
              </a:spcAft>
              <a:buNone/>
            </a:pPr>
            <a:br>
              <a:rPr lang="en" sz="1200"/>
            </a:b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23ccfce3271_0_129"/>
          <p:cNvSpPr txBox="1"/>
          <p:nvPr/>
        </p:nvSpPr>
        <p:spPr>
          <a:xfrm>
            <a:off x="1186950" y="377675"/>
            <a:ext cx="4109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Number of cases for cancer</a:t>
            </a:r>
            <a:endParaRPr sz="1300">
              <a:latin typeface="Nunito"/>
              <a:ea typeface="Nunito"/>
              <a:cs typeface="Nunito"/>
              <a:sym typeface="Nunito"/>
            </a:endParaRPr>
          </a:p>
        </p:txBody>
      </p:sp>
      <p:pic>
        <p:nvPicPr>
          <p:cNvPr id="424" name="Google Shape;424;g23ccfce3271_0_129"/>
          <p:cNvPicPr preferRelativeResize="0"/>
          <p:nvPr/>
        </p:nvPicPr>
        <p:blipFill>
          <a:blip r:embed="rId3">
            <a:alphaModFix/>
          </a:blip>
          <a:stretch>
            <a:fillRect/>
          </a:stretch>
        </p:blipFill>
        <p:spPr>
          <a:xfrm>
            <a:off x="1186950" y="859950"/>
            <a:ext cx="5689330" cy="2991412"/>
          </a:xfrm>
          <a:prstGeom prst="rect">
            <a:avLst/>
          </a:prstGeom>
          <a:noFill/>
          <a:ln>
            <a:noFill/>
          </a:ln>
        </p:spPr>
      </p:pic>
      <p:sp>
        <p:nvSpPr>
          <p:cNvPr id="425" name="Google Shape;425;g23ccfce3271_0_129"/>
          <p:cNvSpPr txBox="1"/>
          <p:nvPr/>
        </p:nvSpPr>
        <p:spPr>
          <a:xfrm>
            <a:off x="1364700" y="3851350"/>
            <a:ext cx="64146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Roboto"/>
                <a:ea typeface="Roboto"/>
                <a:cs typeface="Roboto"/>
                <a:sym typeface="Roboto"/>
              </a:rPr>
              <a:t>It was seen that most of the images correspond to Mammographies of non-cancer patients. This could be a challenge for the overall prediction as the percentage of cancer images is low.</a:t>
            </a:r>
            <a:endParaRPr sz="18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23ccfce3271_0_133"/>
          <p:cNvSpPr txBox="1"/>
          <p:nvPr/>
        </p:nvSpPr>
        <p:spPr>
          <a:xfrm>
            <a:off x="1186950" y="377675"/>
            <a:ext cx="41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Biopsy</a:t>
            </a:r>
            <a:endParaRPr>
              <a:latin typeface="Nunito"/>
              <a:ea typeface="Nunito"/>
              <a:cs typeface="Nunito"/>
              <a:sym typeface="Nunito"/>
            </a:endParaRPr>
          </a:p>
        </p:txBody>
      </p:sp>
      <p:pic>
        <p:nvPicPr>
          <p:cNvPr id="431" name="Google Shape;431;g23ccfce3271_0_133"/>
          <p:cNvPicPr preferRelativeResize="0"/>
          <p:nvPr/>
        </p:nvPicPr>
        <p:blipFill>
          <a:blip r:embed="rId3">
            <a:alphaModFix/>
          </a:blip>
          <a:stretch>
            <a:fillRect/>
          </a:stretch>
        </p:blipFill>
        <p:spPr>
          <a:xfrm>
            <a:off x="1276750" y="786575"/>
            <a:ext cx="5410325" cy="2847001"/>
          </a:xfrm>
          <a:prstGeom prst="rect">
            <a:avLst/>
          </a:prstGeom>
          <a:noFill/>
          <a:ln>
            <a:noFill/>
          </a:ln>
        </p:spPr>
      </p:pic>
      <p:sp>
        <p:nvSpPr>
          <p:cNvPr id="432" name="Google Shape;432;g23ccfce3271_0_133"/>
          <p:cNvSpPr txBox="1"/>
          <p:nvPr/>
        </p:nvSpPr>
        <p:spPr>
          <a:xfrm>
            <a:off x="1458125" y="3717425"/>
            <a:ext cx="67671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Roboto"/>
                <a:ea typeface="Roboto"/>
                <a:cs typeface="Roboto"/>
                <a:sym typeface="Roboto"/>
              </a:rPr>
              <a:t>Biopsy also showed a similar trend where all the patients who underwent biopsy did not necessarily have cancer.</a:t>
            </a:r>
            <a:endParaRPr sz="18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23ccfce3271_1_60"/>
          <p:cNvSpPr txBox="1"/>
          <p:nvPr/>
        </p:nvSpPr>
        <p:spPr>
          <a:xfrm>
            <a:off x="1041500" y="192275"/>
            <a:ext cx="8417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Number of cancer for invasiveness</a:t>
            </a:r>
            <a:endParaRPr sz="1300"/>
          </a:p>
        </p:txBody>
      </p:sp>
      <p:pic>
        <p:nvPicPr>
          <p:cNvPr id="438" name="Google Shape;438;g23ccfce3271_1_60"/>
          <p:cNvPicPr preferRelativeResize="0"/>
          <p:nvPr/>
        </p:nvPicPr>
        <p:blipFill>
          <a:blip r:embed="rId3">
            <a:alphaModFix/>
          </a:blip>
          <a:stretch>
            <a:fillRect/>
          </a:stretch>
        </p:blipFill>
        <p:spPr>
          <a:xfrm>
            <a:off x="1292900" y="731750"/>
            <a:ext cx="6211651" cy="3265926"/>
          </a:xfrm>
          <a:prstGeom prst="rect">
            <a:avLst/>
          </a:prstGeom>
          <a:noFill/>
          <a:ln>
            <a:noFill/>
          </a:ln>
        </p:spPr>
      </p:pic>
      <p:sp>
        <p:nvSpPr>
          <p:cNvPr id="439" name="Google Shape;439;g23ccfce3271_1_60"/>
          <p:cNvSpPr txBox="1"/>
          <p:nvPr/>
        </p:nvSpPr>
        <p:spPr>
          <a:xfrm>
            <a:off x="1572000" y="3997675"/>
            <a:ext cx="68937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Roboto"/>
                <a:ea typeface="Roboto"/>
                <a:cs typeface="Roboto"/>
                <a:sym typeface="Roboto"/>
              </a:rPr>
              <a:t>It can be observed that not all the cancer images represent an invasive/harmful disease.</a:t>
            </a:r>
            <a:endParaRPr sz="18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3" name="Shape 443"/>
        <p:cNvGrpSpPr/>
        <p:nvPr/>
      </p:nvGrpSpPr>
      <p:grpSpPr>
        <a:xfrm>
          <a:off x="0" y="0"/>
          <a:ext cx="0" cy="0"/>
          <a:chOff x="0" y="0"/>
          <a:chExt cx="0" cy="0"/>
        </a:xfrm>
      </p:grpSpPr>
      <p:sp>
        <p:nvSpPr>
          <p:cNvPr id="444" name="Google Shape;444;g23e33c8832c_0_87"/>
          <p:cNvSpPr txBox="1"/>
          <p:nvPr>
            <p:ph idx="4294967295" type="ctrTitle"/>
          </p:nvPr>
        </p:nvSpPr>
        <p:spPr>
          <a:xfrm>
            <a:off x="2759275" y="118725"/>
            <a:ext cx="2664600" cy="5973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2"/>
              </a:buClr>
              <a:buSzPct val="128571"/>
              <a:buFont typeface="Maven Pro"/>
              <a:buNone/>
            </a:pPr>
            <a:r>
              <a:rPr b="1" i="0" lang="en" sz="2800" u="none" cap="none" strike="noStrike">
                <a:solidFill>
                  <a:schemeClr val="dk2"/>
                </a:solidFill>
                <a:latin typeface="Maven Pro"/>
                <a:ea typeface="Maven Pro"/>
                <a:cs typeface="Maven Pro"/>
                <a:sym typeface="Maven Pro"/>
              </a:rPr>
              <a:t>Meghna</a:t>
            </a:r>
            <a:endParaRPr b="1" i="0" sz="2800" u="none" cap="none" strike="noStrike">
              <a:solidFill>
                <a:schemeClr val="dk2"/>
              </a:solidFill>
              <a:latin typeface="Maven Pro"/>
              <a:ea typeface="Maven Pro"/>
              <a:cs typeface="Maven Pro"/>
              <a:sym typeface="Maven Pro"/>
            </a:endParaRPr>
          </a:p>
        </p:txBody>
      </p:sp>
      <p:pic>
        <p:nvPicPr>
          <p:cNvPr id="445" name="Google Shape;445;g23e33c8832c_0_87"/>
          <p:cNvPicPr preferRelativeResize="0"/>
          <p:nvPr/>
        </p:nvPicPr>
        <p:blipFill rotWithShape="1">
          <a:blip r:embed="rId3">
            <a:alphaModFix/>
          </a:blip>
          <a:srcRect b="0" l="0" r="0" t="0"/>
          <a:stretch/>
        </p:blipFill>
        <p:spPr>
          <a:xfrm>
            <a:off x="0" y="0"/>
            <a:ext cx="2491425" cy="2250700"/>
          </a:xfrm>
          <a:prstGeom prst="rect">
            <a:avLst/>
          </a:prstGeom>
          <a:noFill/>
          <a:ln>
            <a:noFill/>
          </a:ln>
        </p:spPr>
      </p:pic>
      <p:sp>
        <p:nvSpPr>
          <p:cNvPr id="446" name="Google Shape;446;g23e33c8832c_0_87"/>
          <p:cNvSpPr/>
          <p:nvPr/>
        </p:nvSpPr>
        <p:spPr>
          <a:xfrm>
            <a:off x="2491425" y="643625"/>
            <a:ext cx="2905500" cy="289800"/>
          </a:xfrm>
          <a:prstGeom prst="lef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23ccfce3271_1_92"/>
          <p:cNvSpPr txBox="1"/>
          <p:nvPr/>
        </p:nvSpPr>
        <p:spPr>
          <a:xfrm>
            <a:off x="1041500" y="192275"/>
            <a:ext cx="8417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Distribution of laterality</a:t>
            </a:r>
            <a:endParaRPr sz="1300"/>
          </a:p>
        </p:txBody>
      </p:sp>
      <p:pic>
        <p:nvPicPr>
          <p:cNvPr id="452" name="Google Shape;452;g23ccfce3271_1_92"/>
          <p:cNvPicPr preferRelativeResize="0"/>
          <p:nvPr/>
        </p:nvPicPr>
        <p:blipFill>
          <a:blip r:embed="rId3">
            <a:alphaModFix/>
          </a:blip>
          <a:stretch>
            <a:fillRect/>
          </a:stretch>
        </p:blipFill>
        <p:spPr>
          <a:xfrm>
            <a:off x="1498350" y="577175"/>
            <a:ext cx="3963900" cy="4192449"/>
          </a:xfrm>
          <a:prstGeom prst="rect">
            <a:avLst/>
          </a:prstGeom>
          <a:noFill/>
          <a:ln>
            <a:noFill/>
          </a:ln>
        </p:spPr>
      </p:pic>
      <p:sp>
        <p:nvSpPr>
          <p:cNvPr id="453" name="Google Shape;453;g23ccfce3271_1_92"/>
          <p:cNvSpPr txBox="1"/>
          <p:nvPr/>
        </p:nvSpPr>
        <p:spPr>
          <a:xfrm>
            <a:off x="5558400" y="607000"/>
            <a:ext cx="3000000" cy="41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latin typeface="Roboto"/>
                <a:ea typeface="Roboto"/>
                <a:cs typeface="Roboto"/>
                <a:sym typeface="Roboto"/>
              </a:rPr>
              <a:t>The number of images for each laterality is almost equal for all the patients. This shows that screening Mammography is done on both breasts. This is a positive sign as it reduces the potential for biases or underrepresentation of either side. It also means that any differences or asymmetries in the prevalence or severity of breast cancer between the left and right sides can be more accurately assessed and analyzed.</a:t>
            </a:r>
            <a:endParaRPr sz="15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2"/>
          <p:cNvPicPr preferRelativeResize="0"/>
          <p:nvPr/>
        </p:nvPicPr>
        <p:blipFill rotWithShape="1">
          <a:blip r:embed="rId3">
            <a:alphaModFix/>
          </a:blip>
          <a:srcRect b="0" l="0" r="0" t="0"/>
          <a:stretch/>
        </p:blipFill>
        <p:spPr>
          <a:xfrm>
            <a:off x="2193288" y="250674"/>
            <a:ext cx="4757425" cy="4456824"/>
          </a:xfrm>
          <a:prstGeom prst="rect">
            <a:avLst/>
          </a:prstGeom>
          <a:noFill/>
          <a:ln>
            <a:noFill/>
          </a:ln>
        </p:spPr>
      </p:pic>
      <p:sp>
        <p:nvSpPr>
          <p:cNvPr id="293" name="Google Shape;293;p2"/>
          <p:cNvSpPr txBox="1"/>
          <p:nvPr/>
        </p:nvSpPr>
        <p:spPr>
          <a:xfrm>
            <a:off x="1313450" y="4802600"/>
            <a:ext cx="766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https://www.komen.org/breast-cancer/facts-statistics/breast-cancer-statistics/</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23ccfce3271_1_96"/>
          <p:cNvSpPr txBox="1"/>
          <p:nvPr/>
        </p:nvSpPr>
        <p:spPr>
          <a:xfrm>
            <a:off x="1041500" y="192275"/>
            <a:ext cx="8417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Images per view</a:t>
            </a:r>
            <a:endParaRPr sz="1300"/>
          </a:p>
        </p:txBody>
      </p:sp>
      <p:pic>
        <p:nvPicPr>
          <p:cNvPr id="459" name="Google Shape;459;g23ccfce3271_1_96"/>
          <p:cNvPicPr preferRelativeResize="0"/>
          <p:nvPr/>
        </p:nvPicPr>
        <p:blipFill>
          <a:blip r:embed="rId3">
            <a:alphaModFix/>
          </a:blip>
          <a:stretch>
            <a:fillRect/>
          </a:stretch>
        </p:blipFill>
        <p:spPr>
          <a:xfrm>
            <a:off x="1296050" y="843900"/>
            <a:ext cx="6917449" cy="2857326"/>
          </a:xfrm>
          <a:prstGeom prst="rect">
            <a:avLst/>
          </a:prstGeom>
          <a:noFill/>
          <a:ln>
            <a:noFill/>
          </a:ln>
        </p:spPr>
      </p:pic>
      <p:sp>
        <p:nvSpPr>
          <p:cNvPr id="460" name="Google Shape;460;g23ccfce3271_1_96"/>
          <p:cNvSpPr txBox="1"/>
          <p:nvPr/>
        </p:nvSpPr>
        <p:spPr>
          <a:xfrm>
            <a:off x="1223125" y="3701225"/>
            <a:ext cx="7563000" cy="130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Roboto"/>
                <a:ea typeface="Roboto"/>
                <a:cs typeface="Roboto"/>
                <a:sym typeface="Roboto"/>
              </a:rPr>
              <a:t>Majority of data is taken in CC (cranial-caudal) or MLO (mediolateral oblique) view. </a:t>
            </a:r>
            <a:r>
              <a:rPr b="1" i="1" lang="en" sz="1300">
                <a:latin typeface="Roboto"/>
                <a:ea typeface="Roboto"/>
                <a:cs typeface="Roboto"/>
                <a:sym typeface="Roboto"/>
              </a:rPr>
              <a:t>This suggests that these two views are commonly used in breast imaging and are likely important for accurate diagnosis and assessment of breast health.</a:t>
            </a:r>
            <a:r>
              <a:rPr lang="en" sz="1300">
                <a:latin typeface="Roboto"/>
                <a:ea typeface="Roboto"/>
                <a:cs typeface="Roboto"/>
                <a:sym typeface="Roboto"/>
              </a:rPr>
              <a:t> The extremely low count of images taken in the AT (axial) view suggests that this view may not be commonly used in breast imaging or may not be as useful for assessing breast health as the CC and MLO views.</a:t>
            </a:r>
            <a:endParaRPr sz="13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23ccfce3271_1_100"/>
          <p:cNvSpPr txBox="1"/>
          <p:nvPr/>
        </p:nvSpPr>
        <p:spPr>
          <a:xfrm>
            <a:off x="1041500" y="192275"/>
            <a:ext cx="8417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Outliers for age</a:t>
            </a:r>
            <a:endParaRPr sz="1300"/>
          </a:p>
        </p:txBody>
      </p:sp>
      <p:pic>
        <p:nvPicPr>
          <p:cNvPr id="466" name="Google Shape;466;g23ccfce3271_1_100"/>
          <p:cNvPicPr preferRelativeResize="0"/>
          <p:nvPr/>
        </p:nvPicPr>
        <p:blipFill>
          <a:blip r:embed="rId3">
            <a:alphaModFix/>
          </a:blip>
          <a:stretch>
            <a:fillRect/>
          </a:stretch>
        </p:blipFill>
        <p:spPr>
          <a:xfrm>
            <a:off x="1278425" y="795825"/>
            <a:ext cx="6928027" cy="2912051"/>
          </a:xfrm>
          <a:prstGeom prst="rect">
            <a:avLst/>
          </a:prstGeom>
          <a:noFill/>
          <a:ln>
            <a:noFill/>
          </a:ln>
        </p:spPr>
      </p:pic>
      <p:sp>
        <p:nvSpPr>
          <p:cNvPr id="467" name="Google Shape;467;g23ccfce3271_1_100"/>
          <p:cNvSpPr txBox="1"/>
          <p:nvPr/>
        </p:nvSpPr>
        <p:spPr>
          <a:xfrm>
            <a:off x="1378000" y="3813575"/>
            <a:ext cx="66870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Roboto"/>
                <a:ea typeface="Roboto"/>
                <a:cs typeface="Roboto"/>
                <a:sym typeface="Roboto"/>
              </a:rPr>
              <a:t>We notice few outliers specifically the patients that are below the age of 30 and near 90 years of age.</a:t>
            </a:r>
            <a:endParaRPr sz="18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23ccfce3271_1_104"/>
          <p:cNvSpPr txBox="1"/>
          <p:nvPr/>
        </p:nvSpPr>
        <p:spPr>
          <a:xfrm>
            <a:off x="1041500" y="192275"/>
            <a:ext cx="8417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Age distribution of all patients</a:t>
            </a:r>
            <a:endParaRPr sz="1300"/>
          </a:p>
        </p:txBody>
      </p:sp>
      <p:pic>
        <p:nvPicPr>
          <p:cNvPr id="473" name="Google Shape;473;g23ccfce3271_1_104"/>
          <p:cNvPicPr preferRelativeResize="0"/>
          <p:nvPr/>
        </p:nvPicPr>
        <p:blipFill>
          <a:blip r:embed="rId3">
            <a:alphaModFix/>
          </a:blip>
          <a:stretch>
            <a:fillRect/>
          </a:stretch>
        </p:blipFill>
        <p:spPr>
          <a:xfrm>
            <a:off x="1177900" y="665500"/>
            <a:ext cx="4201503" cy="4261525"/>
          </a:xfrm>
          <a:prstGeom prst="rect">
            <a:avLst/>
          </a:prstGeom>
          <a:noFill/>
          <a:ln>
            <a:noFill/>
          </a:ln>
        </p:spPr>
      </p:pic>
      <p:sp>
        <p:nvSpPr>
          <p:cNvPr id="474" name="Google Shape;474;g23ccfce3271_1_104"/>
          <p:cNvSpPr txBox="1"/>
          <p:nvPr/>
        </p:nvSpPr>
        <p:spPr>
          <a:xfrm>
            <a:off x="5720325" y="907050"/>
            <a:ext cx="3000000" cy="17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Roboto"/>
                <a:ea typeface="Roboto"/>
                <a:cs typeface="Roboto"/>
                <a:sym typeface="Roboto"/>
              </a:rPr>
              <a:t>We notice a normal distribution. A normal distribution of age for all patients suggests that the ages of the patients in the dataset are evenly distributed around a central value, with relatively few patients at the extremes of the age range.</a:t>
            </a:r>
            <a:endParaRPr sz="13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23ccfce3271_1_133"/>
          <p:cNvSpPr txBox="1"/>
          <p:nvPr/>
        </p:nvSpPr>
        <p:spPr>
          <a:xfrm>
            <a:off x="1281875" y="384575"/>
            <a:ext cx="5261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Age distribution of all patients with cancer</a:t>
            </a:r>
            <a:endParaRPr sz="1300"/>
          </a:p>
        </p:txBody>
      </p:sp>
      <p:pic>
        <p:nvPicPr>
          <p:cNvPr id="480" name="Google Shape;480;g23ccfce3271_1_133"/>
          <p:cNvPicPr preferRelativeResize="0"/>
          <p:nvPr/>
        </p:nvPicPr>
        <p:blipFill>
          <a:blip r:embed="rId3">
            <a:alphaModFix/>
          </a:blip>
          <a:stretch>
            <a:fillRect/>
          </a:stretch>
        </p:blipFill>
        <p:spPr>
          <a:xfrm>
            <a:off x="1209925" y="769475"/>
            <a:ext cx="3476950" cy="3599551"/>
          </a:xfrm>
          <a:prstGeom prst="rect">
            <a:avLst/>
          </a:prstGeom>
          <a:noFill/>
          <a:ln>
            <a:noFill/>
          </a:ln>
        </p:spPr>
      </p:pic>
      <p:sp>
        <p:nvSpPr>
          <p:cNvPr id="481" name="Google Shape;481;g23ccfce3271_1_133"/>
          <p:cNvSpPr txBox="1"/>
          <p:nvPr/>
        </p:nvSpPr>
        <p:spPr>
          <a:xfrm>
            <a:off x="5095425" y="961400"/>
            <a:ext cx="3000000" cy="130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t>We can observe that the age of patients with cancer is negatively skewed. This means that most of the patients who had cancer were near the age of 60.</a:t>
            </a:r>
            <a:endParaRPr sz="1300"/>
          </a:p>
        </p:txBody>
      </p:sp>
      <p:pic>
        <p:nvPicPr>
          <p:cNvPr id="482" name="Google Shape;482;g23ccfce3271_1_133"/>
          <p:cNvPicPr preferRelativeResize="0"/>
          <p:nvPr/>
        </p:nvPicPr>
        <p:blipFill>
          <a:blip r:embed="rId4">
            <a:alphaModFix/>
          </a:blip>
          <a:stretch>
            <a:fillRect/>
          </a:stretch>
        </p:blipFill>
        <p:spPr>
          <a:xfrm>
            <a:off x="5175096" y="2458617"/>
            <a:ext cx="3476950" cy="109380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23e33e97dd2_0_0"/>
          <p:cNvSpPr txBox="1"/>
          <p:nvPr>
            <p:ph idx="1" type="body"/>
          </p:nvPr>
        </p:nvSpPr>
        <p:spPr>
          <a:xfrm>
            <a:off x="1367325" y="1500850"/>
            <a:ext cx="6966900" cy="3030900"/>
          </a:xfrm>
          <a:prstGeom prst="rect">
            <a:avLst/>
          </a:prstGeom>
        </p:spPr>
        <p:txBody>
          <a:bodyPr anchorCtr="0" anchor="t" bIns="91425" lIns="91425" spcFirstLastPara="1" rIns="91425" wrap="square" tIns="91425">
            <a:normAutofit/>
          </a:bodyPr>
          <a:lstStyle/>
          <a:p>
            <a:pPr indent="0" lvl="0" marL="0" rtl="0" algn="l">
              <a:lnSpc>
                <a:spcPct val="150000"/>
              </a:lnSpc>
              <a:spcBef>
                <a:spcPts val="1700"/>
              </a:spcBef>
              <a:spcAft>
                <a:spcPts val="0"/>
              </a:spcAft>
              <a:buNone/>
            </a:pPr>
            <a:r>
              <a:rPr lang="en" sz="1350">
                <a:solidFill>
                  <a:srgbClr val="1B1B1B"/>
                </a:solidFill>
                <a:highlight>
                  <a:srgbClr val="FFFFFF"/>
                </a:highlight>
                <a:latin typeface="Roboto"/>
                <a:ea typeface="Roboto"/>
                <a:cs typeface="Roboto"/>
                <a:sym typeface="Roboto"/>
              </a:rPr>
              <a:t>According to the </a:t>
            </a:r>
            <a:r>
              <a:rPr lang="en" sz="1350">
                <a:solidFill>
                  <a:srgbClr val="007BBD"/>
                </a:solidFill>
                <a:highlight>
                  <a:srgbClr val="FFFFFF"/>
                </a:highlight>
                <a:uFill>
                  <a:noFill/>
                </a:uFill>
                <a:latin typeface="Roboto"/>
                <a:ea typeface="Roboto"/>
                <a:cs typeface="Roboto"/>
                <a:sym typeface="Roboto"/>
                <a:hlinkClick r:id="rId3">
                  <a:extLst>
                    <a:ext uri="{A12FA001-AC4F-418D-AE19-62706E023703}">
                      <ahyp:hlinkClr val="tx"/>
                    </a:ext>
                  </a:extLst>
                </a:hlinkClick>
              </a:rPr>
              <a:t>most recent statistical data</a:t>
            </a:r>
            <a:r>
              <a:rPr lang="en" sz="1350">
                <a:solidFill>
                  <a:srgbClr val="1B1B1B"/>
                </a:solidFill>
                <a:highlight>
                  <a:srgbClr val="FFFFFF"/>
                </a:highlight>
                <a:latin typeface="Roboto"/>
                <a:ea typeface="Roboto"/>
                <a:cs typeface="Roboto"/>
                <a:sym typeface="Roboto"/>
              </a:rPr>
              <a:t> from National Cancer Institute Surveillance, Epidemiology, and End Results (SEER) Program, the median age of a cancer diagnosis is 66 years. This means that half of cancer cases occur in people below this age and half in people above this age. A similar pattern is seen for many common cancer types. For example, the </a:t>
            </a:r>
            <a:r>
              <a:rPr lang="en" sz="1350">
                <a:solidFill>
                  <a:srgbClr val="1B1B1B"/>
                </a:solidFill>
                <a:highlight>
                  <a:srgbClr val="FFFF00"/>
                </a:highlight>
                <a:latin typeface="Roboto"/>
                <a:ea typeface="Roboto"/>
                <a:cs typeface="Roboto"/>
                <a:sym typeface="Roboto"/>
              </a:rPr>
              <a:t>median age at diagnosis is 62 years for breast cancer,</a:t>
            </a:r>
            <a:r>
              <a:rPr lang="en" sz="1350">
                <a:solidFill>
                  <a:srgbClr val="1B1B1B"/>
                </a:solidFill>
                <a:highlight>
                  <a:srgbClr val="FFFFFF"/>
                </a:highlight>
                <a:latin typeface="Roboto"/>
                <a:ea typeface="Roboto"/>
                <a:cs typeface="Roboto"/>
                <a:sym typeface="Roboto"/>
              </a:rPr>
              <a:t> 67 years for colorectal cancer, 71 years for lung cancer, and 66 years for prostate cancer.</a:t>
            </a:r>
            <a:endParaRPr sz="1350">
              <a:solidFill>
                <a:srgbClr val="1B1B1B"/>
              </a:solidFill>
              <a:highlight>
                <a:srgbClr val="FFFFFF"/>
              </a:highlight>
              <a:latin typeface="Roboto"/>
              <a:ea typeface="Roboto"/>
              <a:cs typeface="Roboto"/>
              <a:sym typeface="Roboto"/>
            </a:endParaRPr>
          </a:p>
          <a:p>
            <a:pPr indent="0" lvl="0" marL="0" rtl="0" algn="l">
              <a:spcBef>
                <a:spcPts val="17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23ccfce3271_1_140"/>
          <p:cNvSpPr txBox="1"/>
          <p:nvPr/>
        </p:nvSpPr>
        <p:spPr>
          <a:xfrm>
            <a:off x="1281875" y="3845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p>
        </p:txBody>
      </p:sp>
      <p:sp>
        <p:nvSpPr>
          <p:cNvPr id="493" name="Google Shape;493;g23ccfce3271_1_140"/>
          <p:cNvSpPr txBox="1"/>
          <p:nvPr/>
        </p:nvSpPr>
        <p:spPr>
          <a:xfrm>
            <a:off x="1447450" y="972075"/>
            <a:ext cx="7178400" cy="3299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300"/>
              <a:t>•</a:t>
            </a:r>
            <a:r>
              <a:rPr lang="en" sz="1300">
                <a:latin typeface="Times New Roman"/>
                <a:ea typeface="Times New Roman"/>
                <a:cs typeface="Times New Roman"/>
                <a:sym typeface="Times New Roman"/>
              </a:rPr>
              <a:t>The mean and mode age of patients with cancer and without cancer in the dataset can provide insights into the typical age range of patients with and without cancer.</a:t>
            </a:r>
            <a:endParaRPr sz="1300">
              <a:latin typeface="Times New Roman"/>
              <a:ea typeface="Times New Roman"/>
              <a:cs typeface="Times New Roman"/>
              <a:sym typeface="Times New Roman"/>
            </a:endParaRPr>
          </a:p>
          <a:p>
            <a:pPr indent="0" lvl="0" marL="0" rtl="0" algn="l">
              <a:lnSpc>
                <a:spcPct val="90000"/>
              </a:lnSpc>
              <a:spcBef>
                <a:spcPts val="1000"/>
              </a:spcBef>
              <a:spcAft>
                <a:spcPts val="0"/>
              </a:spcAft>
              <a:buNone/>
            </a:pPr>
            <a:r>
              <a:rPr lang="en" sz="1300"/>
              <a:t>•</a:t>
            </a:r>
            <a:r>
              <a:rPr lang="en" sz="1300">
                <a:latin typeface="Times New Roman"/>
                <a:ea typeface="Times New Roman"/>
                <a:cs typeface="Times New Roman"/>
                <a:sym typeface="Times New Roman"/>
              </a:rPr>
              <a:t>The mean age of patients with cancer is 63.49 years, while the mean age of patients without cancer is 58.64 years. This suggests that patients with cancer tend to be older than those without cancer.</a:t>
            </a:r>
            <a:endParaRPr sz="1300">
              <a:latin typeface="Times New Roman"/>
              <a:ea typeface="Times New Roman"/>
              <a:cs typeface="Times New Roman"/>
              <a:sym typeface="Times New Roman"/>
            </a:endParaRPr>
          </a:p>
          <a:p>
            <a:pPr indent="0" lvl="0" marL="0" rtl="0" algn="l">
              <a:lnSpc>
                <a:spcPct val="90000"/>
              </a:lnSpc>
              <a:spcBef>
                <a:spcPts val="1000"/>
              </a:spcBef>
              <a:spcAft>
                <a:spcPts val="0"/>
              </a:spcAft>
              <a:buNone/>
            </a:pPr>
            <a:r>
              <a:rPr lang="en" sz="1300"/>
              <a:t>•</a:t>
            </a:r>
            <a:r>
              <a:rPr lang="en" sz="1300">
                <a:latin typeface="Times New Roman"/>
                <a:ea typeface="Times New Roman"/>
                <a:cs typeface="Times New Roman"/>
                <a:sym typeface="Times New Roman"/>
              </a:rPr>
              <a:t>The mode age of patients with cancer is 67 years, while the mode age of patients without cancer is 50 years. The mode represents the most common value in the dataset, so this indicates that the most common age for patients with cancer is 67 years, while the most common age for patients without cancer is 50 years.</a:t>
            </a:r>
            <a:endParaRPr sz="1300">
              <a:latin typeface="Times New Roman"/>
              <a:ea typeface="Times New Roman"/>
              <a:cs typeface="Times New Roman"/>
              <a:sym typeface="Times New Roman"/>
            </a:endParaRPr>
          </a:p>
          <a:p>
            <a:pPr indent="0" lvl="0" marL="0" rtl="0" algn="l">
              <a:lnSpc>
                <a:spcPct val="90000"/>
              </a:lnSpc>
              <a:spcBef>
                <a:spcPts val="1000"/>
              </a:spcBef>
              <a:spcAft>
                <a:spcPts val="0"/>
              </a:spcAft>
              <a:buNone/>
            </a:pPr>
            <a:r>
              <a:rPr lang="en" sz="1300"/>
              <a:t>•</a:t>
            </a:r>
            <a:r>
              <a:rPr lang="en" sz="1300">
                <a:latin typeface="Times New Roman"/>
                <a:ea typeface="Times New Roman"/>
                <a:cs typeface="Times New Roman"/>
                <a:sym typeface="Times New Roman"/>
              </a:rPr>
              <a:t>These findings are in line with what is known about breast cancer incidence, which increases with age, with the majority of cases diagnosed in women over 50 years old. Therefore, it is important to take age into account when analyzing breast cancer data and developing machine learning models to ensure that the models accurately reflect the age distribution of the real-world population.</a:t>
            </a:r>
            <a:endParaRPr sz="1300">
              <a:latin typeface="Times New Roman"/>
              <a:ea typeface="Times New Roman"/>
              <a:cs typeface="Times New Roman"/>
              <a:sym typeface="Times New Roman"/>
            </a:endParaRPr>
          </a:p>
          <a:p>
            <a:pPr indent="0" lvl="0" marL="0" rtl="0" algn="l">
              <a:lnSpc>
                <a:spcPct val="90000"/>
              </a:lnSpc>
              <a:spcBef>
                <a:spcPts val="1000"/>
              </a:spcBef>
              <a:spcAft>
                <a:spcPts val="0"/>
              </a:spcAft>
              <a:buNone/>
            </a:pPr>
            <a:r>
              <a:rPr lang="en" sz="1300"/>
              <a:t>•</a:t>
            </a:r>
            <a:r>
              <a:rPr b="1" lang="en" sz="1300">
                <a:latin typeface="Times New Roman"/>
                <a:ea typeface="Times New Roman"/>
                <a:cs typeface="Times New Roman"/>
                <a:sym typeface="Times New Roman"/>
              </a:rPr>
              <a:t>So we can conclude that age is an important factor for cancer.</a:t>
            </a:r>
            <a:endParaRPr sz="13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23ccfce3271_1_144"/>
          <p:cNvSpPr txBox="1"/>
          <p:nvPr/>
        </p:nvSpPr>
        <p:spPr>
          <a:xfrm>
            <a:off x="1281875" y="384575"/>
            <a:ext cx="599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Age distribution of all patients without cancer</a:t>
            </a:r>
            <a:endParaRPr sz="1300"/>
          </a:p>
        </p:txBody>
      </p:sp>
      <p:pic>
        <p:nvPicPr>
          <p:cNvPr id="499" name="Google Shape;499;g23ccfce3271_1_144"/>
          <p:cNvPicPr preferRelativeResize="0"/>
          <p:nvPr/>
        </p:nvPicPr>
        <p:blipFill>
          <a:blip r:embed="rId3">
            <a:alphaModFix/>
          </a:blip>
          <a:stretch>
            <a:fillRect/>
          </a:stretch>
        </p:blipFill>
        <p:spPr>
          <a:xfrm>
            <a:off x="1281875" y="873800"/>
            <a:ext cx="4013785" cy="4069224"/>
          </a:xfrm>
          <a:prstGeom prst="rect">
            <a:avLst/>
          </a:prstGeom>
          <a:noFill/>
          <a:ln>
            <a:noFill/>
          </a:ln>
        </p:spPr>
      </p:pic>
      <p:sp>
        <p:nvSpPr>
          <p:cNvPr id="500" name="Google Shape;500;g23ccfce3271_1_144"/>
          <p:cNvSpPr txBox="1"/>
          <p:nvPr/>
        </p:nvSpPr>
        <p:spPr>
          <a:xfrm>
            <a:off x="5592150" y="1472850"/>
            <a:ext cx="30000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t>Age distribution of patients without cancer follows a normal distribution</a:t>
            </a:r>
            <a:endParaRPr sz="13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g23ccfce3271_1_148"/>
          <p:cNvPicPr preferRelativeResize="0"/>
          <p:nvPr/>
        </p:nvPicPr>
        <p:blipFill>
          <a:blip r:embed="rId3">
            <a:alphaModFix/>
          </a:blip>
          <a:stretch>
            <a:fillRect/>
          </a:stretch>
        </p:blipFill>
        <p:spPr>
          <a:xfrm>
            <a:off x="1225950" y="329000"/>
            <a:ext cx="7234178" cy="4069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g23ccfce3271_1_152"/>
          <p:cNvSpPr txBox="1"/>
          <p:nvPr/>
        </p:nvSpPr>
        <p:spPr>
          <a:xfrm>
            <a:off x="1281875" y="3845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p>
        </p:txBody>
      </p:sp>
      <p:pic>
        <p:nvPicPr>
          <p:cNvPr id="511" name="Google Shape;511;g23ccfce3271_1_152"/>
          <p:cNvPicPr preferRelativeResize="0"/>
          <p:nvPr/>
        </p:nvPicPr>
        <p:blipFill>
          <a:blip r:embed="rId3">
            <a:alphaModFix/>
          </a:blip>
          <a:stretch>
            <a:fillRect/>
          </a:stretch>
        </p:blipFill>
        <p:spPr>
          <a:xfrm>
            <a:off x="197200" y="184800"/>
            <a:ext cx="8407150" cy="47290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23ccfce3271_1_156"/>
          <p:cNvSpPr txBox="1"/>
          <p:nvPr/>
        </p:nvSpPr>
        <p:spPr>
          <a:xfrm>
            <a:off x="1281875" y="3845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p>
        </p:txBody>
      </p:sp>
      <p:pic>
        <p:nvPicPr>
          <p:cNvPr id="517" name="Google Shape;517;g23ccfce3271_1_156"/>
          <p:cNvPicPr preferRelativeResize="0"/>
          <p:nvPr/>
        </p:nvPicPr>
        <p:blipFill>
          <a:blip r:embed="rId3">
            <a:alphaModFix/>
          </a:blip>
          <a:stretch>
            <a:fillRect/>
          </a:stretch>
        </p:blipFill>
        <p:spPr>
          <a:xfrm>
            <a:off x="1161875" y="216850"/>
            <a:ext cx="7234178" cy="4069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g23ccfce3271_0_14"/>
          <p:cNvPicPr preferRelativeResize="0"/>
          <p:nvPr/>
        </p:nvPicPr>
        <p:blipFill>
          <a:blip r:embed="rId3">
            <a:alphaModFix/>
          </a:blip>
          <a:stretch>
            <a:fillRect/>
          </a:stretch>
        </p:blipFill>
        <p:spPr>
          <a:xfrm>
            <a:off x="152400" y="152400"/>
            <a:ext cx="8839204" cy="3880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23ccfce3271_1_160"/>
          <p:cNvSpPr txBox="1"/>
          <p:nvPr/>
        </p:nvSpPr>
        <p:spPr>
          <a:xfrm>
            <a:off x="1281875" y="3845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p>
        </p:txBody>
      </p:sp>
      <p:pic>
        <p:nvPicPr>
          <p:cNvPr id="523" name="Google Shape;523;g23ccfce3271_1_160"/>
          <p:cNvPicPr preferRelativeResize="0"/>
          <p:nvPr/>
        </p:nvPicPr>
        <p:blipFill>
          <a:blip r:embed="rId3">
            <a:alphaModFix/>
          </a:blip>
          <a:stretch>
            <a:fillRect/>
          </a:stretch>
        </p:blipFill>
        <p:spPr>
          <a:xfrm>
            <a:off x="1169725" y="288450"/>
            <a:ext cx="7234178" cy="40692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23ccfce3271_1_164"/>
          <p:cNvSpPr txBox="1"/>
          <p:nvPr/>
        </p:nvSpPr>
        <p:spPr>
          <a:xfrm>
            <a:off x="1281875" y="3845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p>
        </p:txBody>
      </p:sp>
      <p:pic>
        <p:nvPicPr>
          <p:cNvPr id="529" name="Google Shape;529;g23ccfce3271_1_164"/>
          <p:cNvPicPr preferRelativeResize="0"/>
          <p:nvPr/>
        </p:nvPicPr>
        <p:blipFill>
          <a:blip r:embed="rId3">
            <a:alphaModFix/>
          </a:blip>
          <a:stretch>
            <a:fillRect/>
          </a:stretch>
        </p:blipFill>
        <p:spPr>
          <a:xfrm>
            <a:off x="1281875" y="339175"/>
            <a:ext cx="7712574" cy="4465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23ccfce3271_1_168"/>
          <p:cNvSpPr txBox="1"/>
          <p:nvPr/>
        </p:nvSpPr>
        <p:spPr>
          <a:xfrm>
            <a:off x="1281875" y="3845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p>
        </p:txBody>
      </p:sp>
      <p:pic>
        <p:nvPicPr>
          <p:cNvPr id="535" name="Google Shape;535;g23ccfce3271_1_168"/>
          <p:cNvPicPr preferRelativeResize="0"/>
          <p:nvPr/>
        </p:nvPicPr>
        <p:blipFill>
          <a:blip r:embed="rId3">
            <a:alphaModFix/>
          </a:blip>
          <a:stretch>
            <a:fillRect/>
          </a:stretch>
        </p:blipFill>
        <p:spPr>
          <a:xfrm>
            <a:off x="1209950" y="537138"/>
            <a:ext cx="7234178" cy="4069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g23ccfce3271_1_172"/>
          <p:cNvSpPr txBox="1"/>
          <p:nvPr/>
        </p:nvSpPr>
        <p:spPr>
          <a:xfrm>
            <a:off x="1281875" y="3845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p>
        </p:txBody>
      </p:sp>
      <p:pic>
        <p:nvPicPr>
          <p:cNvPr id="541" name="Google Shape;541;g23ccfce3271_1_172"/>
          <p:cNvPicPr preferRelativeResize="0"/>
          <p:nvPr/>
        </p:nvPicPr>
        <p:blipFill>
          <a:blip r:embed="rId3">
            <a:alphaModFix/>
          </a:blip>
          <a:stretch>
            <a:fillRect/>
          </a:stretch>
        </p:blipFill>
        <p:spPr>
          <a:xfrm>
            <a:off x="1281875" y="537138"/>
            <a:ext cx="7234178" cy="40692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g23ccfce3271_1_176"/>
          <p:cNvPicPr preferRelativeResize="0"/>
          <p:nvPr/>
        </p:nvPicPr>
        <p:blipFill>
          <a:blip r:embed="rId3">
            <a:alphaModFix/>
          </a:blip>
          <a:stretch>
            <a:fillRect/>
          </a:stretch>
        </p:blipFill>
        <p:spPr>
          <a:xfrm>
            <a:off x="1338150" y="553000"/>
            <a:ext cx="7620000" cy="42862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g23ccfce3271_1_220"/>
          <p:cNvPicPr preferRelativeResize="0"/>
          <p:nvPr/>
        </p:nvPicPr>
        <p:blipFill>
          <a:blip r:embed="rId3">
            <a:alphaModFix/>
          </a:blip>
          <a:stretch>
            <a:fillRect/>
          </a:stretch>
        </p:blipFill>
        <p:spPr>
          <a:xfrm>
            <a:off x="2155325" y="152400"/>
            <a:ext cx="4538646" cy="483870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23ccfce3271_1_180"/>
          <p:cNvSpPr txBox="1"/>
          <p:nvPr/>
        </p:nvSpPr>
        <p:spPr>
          <a:xfrm>
            <a:off x="1281875" y="3845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Cancer vs biopsy</a:t>
            </a:r>
            <a:endParaRPr sz="1300"/>
          </a:p>
        </p:txBody>
      </p:sp>
      <p:pic>
        <p:nvPicPr>
          <p:cNvPr id="557" name="Google Shape;557;g23ccfce3271_1_180"/>
          <p:cNvPicPr preferRelativeResize="0"/>
          <p:nvPr/>
        </p:nvPicPr>
        <p:blipFill>
          <a:blip r:embed="rId3">
            <a:alphaModFix/>
          </a:blip>
          <a:stretch>
            <a:fillRect/>
          </a:stretch>
        </p:blipFill>
        <p:spPr>
          <a:xfrm>
            <a:off x="1482325" y="769475"/>
            <a:ext cx="4907725" cy="3599550"/>
          </a:xfrm>
          <a:prstGeom prst="rect">
            <a:avLst/>
          </a:prstGeom>
          <a:noFill/>
          <a:ln>
            <a:noFill/>
          </a:ln>
        </p:spPr>
      </p:pic>
      <p:sp>
        <p:nvSpPr>
          <p:cNvPr id="558" name="Google Shape;558;g23ccfce3271_1_180"/>
          <p:cNvSpPr txBox="1"/>
          <p:nvPr/>
        </p:nvSpPr>
        <p:spPr>
          <a:xfrm>
            <a:off x="6549700" y="1054425"/>
            <a:ext cx="2268600" cy="2185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highlight>
                  <a:schemeClr val="lt1"/>
                </a:highlight>
                <a:latin typeface="Roboto"/>
                <a:ea typeface="Roboto"/>
                <a:cs typeface="Roboto"/>
                <a:sym typeface="Roboto"/>
              </a:rPr>
              <a:t>We can see that biopsy does have a strong correlation to cancer. If cancer is not present, biopsy has also shown the same output for most of the data. And when cancer is presnt, we can see that biopsy has also returned the same value.</a:t>
            </a:r>
            <a:endParaRPr sz="1300">
              <a:solidFill>
                <a:schemeClr val="dk2"/>
              </a:solidFill>
              <a:highlight>
                <a:schemeClr val="lt1"/>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2" name="Shape 562"/>
        <p:cNvGrpSpPr/>
        <p:nvPr/>
      </p:nvGrpSpPr>
      <p:grpSpPr>
        <a:xfrm>
          <a:off x="0" y="0"/>
          <a:ext cx="0" cy="0"/>
          <a:chOff x="0" y="0"/>
          <a:chExt cx="0" cy="0"/>
        </a:xfrm>
      </p:grpSpPr>
      <p:sp>
        <p:nvSpPr>
          <p:cNvPr id="563" name="Google Shape;563;g23ccfce3271_1_211"/>
          <p:cNvSpPr txBox="1"/>
          <p:nvPr/>
        </p:nvSpPr>
        <p:spPr>
          <a:xfrm>
            <a:off x="1185600" y="1324950"/>
            <a:ext cx="7600500" cy="27060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600"/>
              </a:spcBef>
              <a:spcAft>
                <a:spcPts val="0"/>
              </a:spcAft>
              <a:buClr>
                <a:schemeClr val="dk2"/>
              </a:buClr>
              <a:buSzPts val="1200"/>
              <a:buFont typeface="Roboto"/>
              <a:buAutoNum type="arabicPeriod"/>
            </a:pPr>
            <a:r>
              <a:rPr lang="en" sz="1200">
                <a:solidFill>
                  <a:schemeClr val="dk2"/>
                </a:solidFill>
                <a:highlight>
                  <a:schemeClr val="lt1"/>
                </a:highlight>
                <a:latin typeface="Roboto"/>
                <a:ea typeface="Roboto"/>
                <a:cs typeface="Roboto"/>
                <a:sym typeface="Roboto"/>
              </a:rPr>
              <a:t>There is a strong relationship between age and cancer. As people age, their risk of developing cancer increases. According to American cancer society breast cancer mainly occurs in middle-aged and older women. The median age at the time of breast cancer diagnosis is 62. This finding is consistent with our findings in this dataset.</a:t>
            </a:r>
            <a:br>
              <a:rPr lang="en" sz="1200">
                <a:solidFill>
                  <a:schemeClr val="dk2"/>
                </a:solidFill>
                <a:highlight>
                  <a:schemeClr val="lt1"/>
                </a:highlight>
                <a:latin typeface="Roboto"/>
                <a:ea typeface="Roboto"/>
                <a:cs typeface="Roboto"/>
                <a:sym typeface="Roboto"/>
              </a:rPr>
            </a:br>
            <a:endParaRPr sz="1200">
              <a:solidFill>
                <a:schemeClr val="dk2"/>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2"/>
              </a:buClr>
              <a:buSzPts val="1200"/>
              <a:buFont typeface="Roboto"/>
              <a:buAutoNum type="arabicPeriod"/>
            </a:pPr>
            <a:r>
              <a:rPr lang="en" sz="1200">
                <a:solidFill>
                  <a:schemeClr val="dk2"/>
                </a:solidFill>
                <a:highlight>
                  <a:schemeClr val="lt1"/>
                </a:highlight>
                <a:latin typeface="Roboto"/>
                <a:ea typeface="Roboto"/>
                <a:cs typeface="Roboto"/>
                <a:sym typeface="Roboto"/>
              </a:rPr>
              <a:t>A biopsy is a medical procedure that involves the removal of a small sample of tissue or cells from the body for examination under a microscope. Biopsies are often used to diagnose cancer, as they can provide information about the presence of cancerous cells and their characteristics.</a:t>
            </a:r>
            <a:br>
              <a:rPr lang="en" sz="1200">
                <a:solidFill>
                  <a:schemeClr val="dk2"/>
                </a:solidFill>
                <a:highlight>
                  <a:schemeClr val="lt1"/>
                </a:highlight>
                <a:latin typeface="Roboto"/>
                <a:ea typeface="Roboto"/>
                <a:cs typeface="Roboto"/>
                <a:sym typeface="Roboto"/>
              </a:rPr>
            </a:br>
            <a:r>
              <a:rPr lang="en" sz="1200">
                <a:solidFill>
                  <a:schemeClr val="dk2"/>
                </a:solidFill>
                <a:highlight>
                  <a:schemeClr val="lt1"/>
                </a:highlight>
                <a:latin typeface="Roboto"/>
                <a:ea typeface="Roboto"/>
                <a:cs typeface="Roboto"/>
                <a:sym typeface="Roboto"/>
              </a:rPr>
              <a:t>The relationship between cancer and biopsy is therefore very important. A biopsy is typically recommended when cancer is suspected based on symptoms or imaging tests, such as X-rays, CT scans, or MRIs. By examining the biopsy sample, doctors can confirm the presence of cancer, determine its type and stage, and develop an appropriate treatment plan.</a:t>
            </a:r>
            <a:endParaRPr sz="1200">
              <a:solidFill>
                <a:schemeClr val="dk2"/>
              </a:solidFill>
              <a:highlight>
                <a:schemeClr val="lt1"/>
              </a:highlight>
              <a:latin typeface="Roboto"/>
              <a:ea typeface="Roboto"/>
              <a:cs typeface="Roboto"/>
              <a:sym typeface="Roboto"/>
            </a:endParaRPr>
          </a:p>
        </p:txBody>
      </p:sp>
      <p:sp>
        <p:nvSpPr>
          <p:cNvPr id="564" name="Google Shape;564;g23ccfce3271_1_211"/>
          <p:cNvSpPr txBox="1"/>
          <p:nvPr/>
        </p:nvSpPr>
        <p:spPr>
          <a:xfrm>
            <a:off x="1185600" y="523425"/>
            <a:ext cx="795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Conclusion for EDA</a:t>
            </a:r>
            <a:endParaRPr>
              <a:latin typeface="Nunito"/>
              <a:ea typeface="Nunito"/>
              <a:cs typeface="Nunito"/>
              <a:sym typeface="Nuni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8" name="Shape 568"/>
        <p:cNvGrpSpPr/>
        <p:nvPr/>
      </p:nvGrpSpPr>
      <p:grpSpPr>
        <a:xfrm>
          <a:off x="0" y="0"/>
          <a:ext cx="0" cy="0"/>
          <a:chOff x="0" y="0"/>
          <a:chExt cx="0" cy="0"/>
        </a:xfrm>
      </p:grpSpPr>
      <p:pic>
        <p:nvPicPr>
          <p:cNvPr id="569" name="Google Shape;569;g23e33c8832c_0_132"/>
          <p:cNvPicPr preferRelativeResize="0"/>
          <p:nvPr/>
        </p:nvPicPr>
        <p:blipFill rotWithShape="1">
          <a:blip r:embed="rId3">
            <a:alphaModFix/>
          </a:blip>
          <a:srcRect b="0" l="0" r="0" t="0"/>
          <a:stretch/>
        </p:blipFill>
        <p:spPr>
          <a:xfrm>
            <a:off x="6238625" y="2603125"/>
            <a:ext cx="2905375" cy="2540375"/>
          </a:xfrm>
          <a:prstGeom prst="rect">
            <a:avLst/>
          </a:prstGeom>
          <a:noFill/>
          <a:ln>
            <a:noFill/>
          </a:ln>
        </p:spPr>
      </p:pic>
      <p:sp>
        <p:nvSpPr>
          <p:cNvPr id="570" name="Google Shape;570;g23e33c8832c_0_132"/>
          <p:cNvSpPr txBox="1"/>
          <p:nvPr>
            <p:ph idx="4294967295" type="ctrTitle"/>
          </p:nvPr>
        </p:nvSpPr>
        <p:spPr>
          <a:xfrm>
            <a:off x="3574025" y="3502888"/>
            <a:ext cx="2664600" cy="5973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2"/>
              </a:buClr>
              <a:buSzPct val="128571"/>
              <a:buFont typeface="Maven Pro"/>
              <a:buNone/>
            </a:pPr>
            <a:r>
              <a:rPr b="1" i="0" lang="en" sz="2800" u="none" cap="none" strike="noStrike">
                <a:solidFill>
                  <a:schemeClr val="dk2"/>
                </a:solidFill>
                <a:latin typeface="Maven Pro"/>
                <a:ea typeface="Maven Pro"/>
                <a:cs typeface="Maven Pro"/>
                <a:sym typeface="Maven Pro"/>
              </a:rPr>
              <a:t>Kapil</a:t>
            </a:r>
            <a:endParaRPr b="1" i="0" sz="2800" u="none" cap="none" strike="noStrike">
              <a:solidFill>
                <a:schemeClr val="dk2"/>
              </a:solidFill>
              <a:latin typeface="Maven Pro"/>
              <a:ea typeface="Maven Pro"/>
              <a:cs typeface="Maven Pro"/>
              <a:sym typeface="Maven Pro"/>
            </a:endParaRPr>
          </a:p>
        </p:txBody>
      </p:sp>
      <p:sp>
        <p:nvSpPr>
          <p:cNvPr id="571" name="Google Shape;571;g23e33c8832c_0_132"/>
          <p:cNvSpPr/>
          <p:nvPr/>
        </p:nvSpPr>
        <p:spPr>
          <a:xfrm>
            <a:off x="3684175" y="3976025"/>
            <a:ext cx="2412600" cy="289800"/>
          </a:xfrm>
          <a:prstGeom prst="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23ccfce3271_0_23"/>
          <p:cNvSpPr txBox="1"/>
          <p:nvPr/>
        </p:nvSpPr>
        <p:spPr>
          <a:xfrm>
            <a:off x="1088050" y="125900"/>
            <a:ext cx="667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Remove – Nan values</a:t>
            </a:r>
            <a:endParaRPr b="1">
              <a:latin typeface="Nunito"/>
              <a:ea typeface="Nunito"/>
              <a:cs typeface="Nunito"/>
              <a:sym typeface="Nunito"/>
            </a:endParaRPr>
          </a:p>
        </p:txBody>
      </p:sp>
      <p:pic>
        <p:nvPicPr>
          <p:cNvPr id="577" name="Google Shape;577;g23ccfce3271_0_23"/>
          <p:cNvPicPr preferRelativeResize="0"/>
          <p:nvPr/>
        </p:nvPicPr>
        <p:blipFill rotWithShape="1">
          <a:blip r:embed="rId3">
            <a:alphaModFix/>
          </a:blip>
          <a:srcRect b="-4580" l="0" r="-6871" t="0"/>
          <a:stretch/>
        </p:blipFill>
        <p:spPr>
          <a:xfrm>
            <a:off x="2022750" y="633550"/>
            <a:ext cx="3534400" cy="4509950"/>
          </a:xfrm>
          <a:prstGeom prst="rect">
            <a:avLst/>
          </a:prstGeom>
          <a:noFill/>
          <a:ln>
            <a:noFill/>
          </a:ln>
        </p:spPr>
      </p:pic>
      <p:sp>
        <p:nvSpPr>
          <p:cNvPr id="578" name="Google Shape;578;g23ccfce3271_0_23"/>
          <p:cNvSpPr/>
          <p:nvPr/>
        </p:nvSpPr>
        <p:spPr>
          <a:xfrm>
            <a:off x="3372050" y="2239050"/>
            <a:ext cx="278700" cy="13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23ccfce3271_0_23"/>
          <p:cNvSpPr/>
          <p:nvPr/>
        </p:nvSpPr>
        <p:spPr>
          <a:xfrm>
            <a:off x="3425550" y="2436750"/>
            <a:ext cx="278700" cy="13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g23ccfce3271_0_23"/>
          <p:cNvSpPr/>
          <p:nvPr/>
        </p:nvSpPr>
        <p:spPr>
          <a:xfrm>
            <a:off x="3577950" y="4018900"/>
            <a:ext cx="278700" cy="234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23ccfce3271_2_16"/>
          <p:cNvSpPr txBox="1"/>
          <p:nvPr>
            <p:ph type="title"/>
          </p:nvPr>
        </p:nvSpPr>
        <p:spPr>
          <a:xfrm>
            <a:off x="1303800" y="598575"/>
            <a:ext cx="7030500" cy="603000"/>
          </a:xfrm>
          <a:prstGeom prst="rect">
            <a:avLst/>
          </a:prstGeom>
        </p:spPr>
        <p:txBody>
          <a:bodyPr anchorCtr="0" anchor="t" bIns="91425" lIns="91425" spcFirstLastPara="1" rIns="91425" wrap="square" tIns="91425">
            <a:normAutofit/>
          </a:bodyPr>
          <a:lstStyle/>
          <a:p>
            <a:pPr indent="0" lvl="0" marL="114300" marR="161925" rtl="0" algn="just">
              <a:lnSpc>
                <a:spcPct val="115000"/>
              </a:lnSpc>
              <a:spcBef>
                <a:spcPts val="50"/>
              </a:spcBef>
              <a:spcAft>
                <a:spcPts val="0"/>
              </a:spcAft>
              <a:buNone/>
            </a:pPr>
            <a:r>
              <a:rPr b="0" lang="en" sz="1900">
                <a:solidFill>
                  <a:srgbClr val="000000"/>
                </a:solidFill>
                <a:latin typeface="Times New Roman"/>
                <a:ea typeface="Times New Roman"/>
                <a:cs typeface="Times New Roman"/>
                <a:sym typeface="Times New Roman"/>
              </a:rPr>
              <a:t>Flow Diagram from Data Extraction to Model Training and Testing</a:t>
            </a:r>
            <a:endParaRPr sz="3900"/>
          </a:p>
        </p:txBody>
      </p:sp>
      <p:pic>
        <p:nvPicPr>
          <p:cNvPr id="304" name="Google Shape;304;g23ccfce3271_2_16"/>
          <p:cNvPicPr preferRelativeResize="0"/>
          <p:nvPr/>
        </p:nvPicPr>
        <p:blipFill>
          <a:blip r:embed="rId3">
            <a:alphaModFix/>
          </a:blip>
          <a:stretch>
            <a:fillRect/>
          </a:stretch>
        </p:blipFill>
        <p:spPr>
          <a:xfrm>
            <a:off x="1669075" y="1112175"/>
            <a:ext cx="6053026" cy="36371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23ccfce3271_0_80"/>
          <p:cNvSpPr txBox="1"/>
          <p:nvPr/>
        </p:nvSpPr>
        <p:spPr>
          <a:xfrm>
            <a:off x="1088050" y="125900"/>
            <a:ext cx="667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Remove – Nan values</a:t>
            </a:r>
            <a:endParaRPr b="1">
              <a:latin typeface="Nunito"/>
              <a:ea typeface="Nunito"/>
              <a:cs typeface="Nunito"/>
              <a:sym typeface="Nunito"/>
            </a:endParaRPr>
          </a:p>
        </p:txBody>
      </p:sp>
      <p:pic>
        <p:nvPicPr>
          <p:cNvPr id="586" name="Google Shape;586;g23ccfce3271_0_80"/>
          <p:cNvPicPr preferRelativeResize="0"/>
          <p:nvPr/>
        </p:nvPicPr>
        <p:blipFill>
          <a:blip r:embed="rId3">
            <a:alphaModFix/>
          </a:blip>
          <a:stretch>
            <a:fillRect/>
          </a:stretch>
        </p:blipFill>
        <p:spPr>
          <a:xfrm>
            <a:off x="1159525" y="526100"/>
            <a:ext cx="6303949" cy="4666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g23ccfce3271_0_26"/>
          <p:cNvPicPr preferRelativeResize="0"/>
          <p:nvPr/>
        </p:nvPicPr>
        <p:blipFill>
          <a:blip r:embed="rId3">
            <a:alphaModFix/>
          </a:blip>
          <a:stretch>
            <a:fillRect/>
          </a:stretch>
        </p:blipFill>
        <p:spPr>
          <a:xfrm>
            <a:off x="152400" y="152400"/>
            <a:ext cx="8550180" cy="4838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g23ccfce3271_0_87"/>
          <p:cNvPicPr preferRelativeResize="0"/>
          <p:nvPr/>
        </p:nvPicPr>
        <p:blipFill>
          <a:blip r:embed="rId3">
            <a:alphaModFix/>
          </a:blip>
          <a:stretch>
            <a:fillRect/>
          </a:stretch>
        </p:blipFill>
        <p:spPr>
          <a:xfrm>
            <a:off x="2328475" y="89450"/>
            <a:ext cx="5488928" cy="48387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23ccfce3271_0_99"/>
          <p:cNvSpPr txBox="1"/>
          <p:nvPr/>
        </p:nvSpPr>
        <p:spPr>
          <a:xfrm>
            <a:off x="2367000" y="669175"/>
            <a:ext cx="607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Pre - Processed Data</a:t>
            </a:r>
            <a:endParaRPr b="1">
              <a:latin typeface="Nunito"/>
              <a:ea typeface="Nunito"/>
              <a:cs typeface="Nunito"/>
              <a:sym typeface="Nunito"/>
            </a:endParaRPr>
          </a:p>
        </p:txBody>
      </p:sp>
      <p:pic>
        <p:nvPicPr>
          <p:cNvPr id="602" name="Google Shape;602;g23ccfce3271_0_99"/>
          <p:cNvPicPr preferRelativeResize="0"/>
          <p:nvPr/>
        </p:nvPicPr>
        <p:blipFill>
          <a:blip r:embed="rId3">
            <a:alphaModFix/>
          </a:blip>
          <a:stretch>
            <a:fillRect/>
          </a:stretch>
        </p:blipFill>
        <p:spPr>
          <a:xfrm>
            <a:off x="101950" y="1741100"/>
            <a:ext cx="8940099" cy="281123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g23ccfce3271_0_210"/>
          <p:cNvSpPr txBox="1"/>
          <p:nvPr/>
        </p:nvSpPr>
        <p:spPr>
          <a:xfrm>
            <a:off x="129825" y="139825"/>
            <a:ext cx="607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Pre - Processed Data</a:t>
            </a:r>
            <a:endParaRPr b="1">
              <a:latin typeface="Nunito"/>
              <a:ea typeface="Nunito"/>
              <a:cs typeface="Nunito"/>
              <a:sym typeface="Nunito"/>
            </a:endParaRPr>
          </a:p>
        </p:txBody>
      </p:sp>
      <p:pic>
        <p:nvPicPr>
          <p:cNvPr id="608" name="Google Shape;608;g23ccfce3271_0_210"/>
          <p:cNvPicPr preferRelativeResize="0"/>
          <p:nvPr/>
        </p:nvPicPr>
        <p:blipFill>
          <a:blip r:embed="rId3">
            <a:alphaModFix/>
          </a:blip>
          <a:stretch>
            <a:fillRect/>
          </a:stretch>
        </p:blipFill>
        <p:spPr>
          <a:xfrm>
            <a:off x="82475" y="1018727"/>
            <a:ext cx="8839199" cy="40649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23ccfce3271_0_102"/>
          <p:cNvSpPr txBox="1"/>
          <p:nvPr/>
        </p:nvSpPr>
        <p:spPr>
          <a:xfrm>
            <a:off x="1258400" y="139825"/>
            <a:ext cx="607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Post-</a:t>
            </a:r>
            <a:r>
              <a:rPr b="1" lang="en">
                <a:latin typeface="Nunito"/>
                <a:ea typeface="Nunito"/>
                <a:cs typeface="Nunito"/>
                <a:sym typeface="Nunito"/>
              </a:rPr>
              <a:t> Processed Data</a:t>
            </a:r>
            <a:endParaRPr b="1">
              <a:latin typeface="Nunito"/>
              <a:ea typeface="Nunito"/>
              <a:cs typeface="Nunito"/>
              <a:sym typeface="Nunito"/>
            </a:endParaRPr>
          </a:p>
        </p:txBody>
      </p:sp>
      <p:pic>
        <p:nvPicPr>
          <p:cNvPr id="614" name="Google Shape;614;g23ccfce3271_0_102"/>
          <p:cNvPicPr preferRelativeResize="0"/>
          <p:nvPr/>
        </p:nvPicPr>
        <p:blipFill>
          <a:blip r:embed="rId3">
            <a:alphaModFix/>
          </a:blip>
          <a:stretch>
            <a:fillRect/>
          </a:stretch>
        </p:blipFill>
        <p:spPr>
          <a:xfrm>
            <a:off x="152400" y="692425"/>
            <a:ext cx="8839204" cy="2883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g23ccfce3271_0_105"/>
          <p:cNvPicPr preferRelativeResize="0"/>
          <p:nvPr/>
        </p:nvPicPr>
        <p:blipFill>
          <a:blip r:embed="rId3">
            <a:alphaModFix/>
          </a:blip>
          <a:stretch>
            <a:fillRect/>
          </a:stretch>
        </p:blipFill>
        <p:spPr>
          <a:xfrm>
            <a:off x="1950150" y="79900"/>
            <a:ext cx="4423776" cy="50635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23e33c8832c_0_173"/>
          <p:cNvSpPr txBox="1"/>
          <p:nvPr>
            <p:ph idx="1" type="body"/>
          </p:nvPr>
        </p:nvSpPr>
        <p:spPr>
          <a:xfrm>
            <a:off x="1231925" y="134875"/>
            <a:ext cx="7742100" cy="4882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[1]</a:t>
            </a:r>
            <a:r>
              <a:rPr b="1" lang="en"/>
              <a:t> 'accuracy': (TP + TN) / (TP + TN + FP + FN),</a:t>
            </a:r>
            <a:endParaRPr b="1"/>
          </a:p>
          <a:p>
            <a:pPr indent="0" lvl="0" marL="0" rtl="0" algn="l">
              <a:spcBef>
                <a:spcPts val="0"/>
              </a:spcBef>
              <a:spcAft>
                <a:spcPts val="0"/>
              </a:spcAft>
              <a:buNone/>
            </a:pPr>
            <a:r>
              <a:rPr lang="en"/>
              <a:t>'accuracy': Proportion of correct predictions among total predictions; high accuracy indicates better classifier performance.</a:t>
            </a:r>
            <a:endParaRPr/>
          </a:p>
          <a:p>
            <a:pPr indent="0" lvl="0" marL="0" rtl="0" algn="l">
              <a:spcBef>
                <a:spcPts val="0"/>
              </a:spcBef>
              <a:spcAft>
                <a:spcPts val="0"/>
              </a:spcAft>
              <a:buNone/>
            </a:pPr>
            <a:r>
              <a:rPr lang="en"/>
              <a:t>[2]</a:t>
            </a:r>
            <a:r>
              <a:rPr b="1" lang="en"/>
              <a:t> 'precision': TP / (TP + FP)</a:t>
            </a:r>
            <a:endParaRPr b="1"/>
          </a:p>
          <a:p>
            <a:pPr indent="0" lvl="0" marL="0" rtl="0" algn="l">
              <a:spcBef>
                <a:spcPts val="0"/>
              </a:spcBef>
              <a:spcAft>
                <a:spcPts val="0"/>
              </a:spcAft>
              <a:buNone/>
            </a:pPr>
            <a:r>
              <a:rPr lang="en"/>
              <a:t>'precision': Ratio of true positive predictions to total positive predictions; high precision indicates fewer false positives.</a:t>
            </a:r>
            <a:endParaRPr/>
          </a:p>
          <a:p>
            <a:pPr indent="0" lvl="0" marL="0" rtl="0" algn="l">
              <a:spcBef>
                <a:spcPts val="0"/>
              </a:spcBef>
              <a:spcAft>
                <a:spcPts val="0"/>
              </a:spcAft>
              <a:buNone/>
            </a:pPr>
            <a:r>
              <a:rPr b="1" lang="en"/>
              <a:t>'recall': TP / (TP + FN)</a:t>
            </a:r>
            <a:endParaRPr/>
          </a:p>
          <a:p>
            <a:pPr indent="0" lvl="0" marL="0" rtl="0" algn="l">
              <a:spcBef>
                <a:spcPts val="0"/>
              </a:spcBef>
              <a:spcAft>
                <a:spcPts val="0"/>
              </a:spcAft>
              <a:buNone/>
            </a:pPr>
            <a:r>
              <a:rPr lang="en"/>
              <a:t>'recall': Ratio of true positives to the sum of true positives and false negatives; high recall indicates fewer false negatives.</a:t>
            </a:r>
            <a:endParaRPr/>
          </a:p>
          <a:p>
            <a:pPr indent="0" lvl="0" marL="0" rtl="0" algn="l">
              <a:spcBef>
                <a:spcPts val="0"/>
              </a:spcBef>
              <a:spcAft>
                <a:spcPts val="0"/>
              </a:spcAft>
              <a:buNone/>
            </a:pPr>
            <a:r>
              <a:rPr lang="en"/>
              <a:t>[3]  </a:t>
            </a:r>
            <a:r>
              <a:rPr b="1" lang="en"/>
              <a:t>'f1': 2 * (precision * recall) / (precision + recall), </a:t>
            </a:r>
            <a:endParaRPr b="1"/>
          </a:p>
          <a:p>
            <a:pPr indent="0" lvl="0" marL="0" rtl="0" algn="l">
              <a:spcBef>
                <a:spcPts val="0"/>
              </a:spcBef>
              <a:spcAft>
                <a:spcPts val="0"/>
              </a:spcAft>
              <a:buNone/>
            </a:pPr>
            <a:r>
              <a:rPr lang="en"/>
              <a:t>'f1': Harmonic mean of precision and recall; higher F1 score indicates better balance between precision and recall.</a:t>
            </a:r>
            <a:endParaRPr/>
          </a:p>
          <a:p>
            <a:pPr indent="0" lvl="0" marL="0" rtl="0" algn="l">
              <a:spcBef>
                <a:spcPts val="0"/>
              </a:spcBef>
              <a:spcAft>
                <a:spcPts val="0"/>
              </a:spcAft>
              <a:buNone/>
            </a:pPr>
            <a:r>
              <a:rPr lang="en"/>
              <a:t>[4] </a:t>
            </a:r>
            <a:r>
              <a:rPr b="1" lang="en"/>
              <a:t>'roc_auc': Area under the receiver operating characteristic (ROC) curve</a:t>
            </a:r>
            <a:r>
              <a:rPr lang="en"/>
              <a:t>; higher AUC indicates better classifier performance across various thresholds.</a:t>
            </a:r>
            <a:endParaRPr/>
          </a:p>
          <a:p>
            <a:pPr indent="0" lvl="0" marL="0" rtl="0" algn="l">
              <a:spcBef>
                <a:spcPts val="0"/>
              </a:spcBef>
              <a:spcAft>
                <a:spcPts val="0"/>
              </a:spcAft>
              <a:buNone/>
            </a:pPr>
            <a:r>
              <a:rPr lang="en"/>
              <a:t>[5]</a:t>
            </a:r>
            <a:r>
              <a:rPr b="1" lang="en"/>
              <a:t> 'confusion': Matrix of [ [TP, FP], [FN, TN] ], </a:t>
            </a:r>
            <a:endParaRPr b="1"/>
          </a:p>
          <a:p>
            <a:pPr indent="0" lvl="0" marL="0" rtl="0" algn="l">
              <a:spcBef>
                <a:spcPts val="0"/>
              </a:spcBef>
              <a:spcAft>
                <a:spcPts val="0"/>
              </a:spcAft>
              <a:buNone/>
            </a:pPr>
            <a:r>
              <a:rPr lang="en"/>
              <a:t>'confusion': Matrix representing the counts of true positive (TP), true negative (TN), false positive (FP), and false negative (FN) predictions.</a:t>
            </a:r>
            <a:endParaRPr/>
          </a:p>
          <a:p>
            <a:pPr indent="0" lvl="0" marL="0" rtl="0" algn="l">
              <a:spcBef>
                <a:spcPts val="0"/>
              </a:spcBef>
              <a:spcAft>
                <a:spcPts val="0"/>
              </a:spcAft>
              <a:buNone/>
            </a:pPr>
            <a:r>
              <a:rPr lang="en"/>
              <a:t>[6]  </a:t>
            </a:r>
            <a:r>
              <a:rPr b="1" lang="en"/>
              <a:t>'cohen_kappa': (observed_accuracy - chance_accuracy) / (1 - chance_accuracy), </a:t>
            </a:r>
            <a:endParaRPr b="1"/>
          </a:p>
          <a:p>
            <a:pPr indent="0" lvl="0" marL="0" rtl="0" algn="l">
              <a:spcBef>
                <a:spcPts val="0"/>
              </a:spcBef>
              <a:spcAft>
                <a:spcPts val="0"/>
              </a:spcAft>
              <a:buNone/>
            </a:pPr>
            <a:r>
              <a:rPr lang="en"/>
              <a:t>'cohen_kappa': Agreement between predicted and actual labels, adjusted for chance; higher kappa values indicate better agreement.</a:t>
            </a:r>
            <a:endParaRPr/>
          </a:p>
          <a:p>
            <a:pPr indent="0" lvl="0" marL="0" rtl="0" algn="l">
              <a:spcBef>
                <a:spcPts val="0"/>
              </a:spcBef>
              <a:spcAft>
                <a:spcPts val="0"/>
              </a:spcAft>
              <a:buNone/>
            </a:pPr>
            <a:r>
              <a:rPr lang="en"/>
              <a:t>[7] </a:t>
            </a:r>
            <a:r>
              <a:rPr b="1" lang="en"/>
              <a:t>'matthews_corr': (TPTN - FPFN) / sqrt((TP+FP)(TP+FN)(TN+FP)*(TN+FN)), </a:t>
            </a:r>
            <a:endParaRPr b="1"/>
          </a:p>
          <a:p>
            <a:pPr indent="0" lvl="0" marL="0" rtl="0" algn="l">
              <a:spcBef>
                <a:spcPts val="0"/>
              </a:spcBef>
              <a:spcAft>
                <a:spcPts val="0"/>
              </a:spcAft>
              <a:buNone/>
            </a:pPr>
            <a:r>
              <a:rPr lang="en"/>
              <a:t>'matthews_corr': Correlation coefficient between observed and predicted binary classifications; higher values indicate better classifier performance.</a:t>
            </a:r>
            <a:endParaRPr/>
          </a:p>
          <a:p>
            <a:pPr indent="0" lvl="0" marL="0" rtl="0" algn="l">
              <a:spcBef>
                <a:spcPts val="0"/>
              </a:spcBef>
              <a:spcAft>
                <a:spcPts val="0"/>
              </a:spcAft>
              <a:buNone/>
            </a:pPr>
            <a:r>
              <a:rPr lang="en"/>
              <a:t>[8]</a:t>
            </a:r>
            <a:r>
              <a:rPr b="1" lang="en"/>
              <a:t> 'log_loss': -1 * (y * log(y_pred) + (1 - y) * log(1 - y_pred)) (averaged over samples)</a:t>
            </a:r>
            <a:endParaRPr b="1"/>
          </a:p>
          <a:p>
            <a:pPr indent="0" lvl="0" marL="0" rtl="0" algn="l">
              <a:spcBef>
                <a:spcPts val="0"/>
              </a:spcBef>
              <a:spcAft>
                <a:spcPts val="0"/>
              </a:spcAft>
              <a:buNone/>
            </a:pPr>
            <a:r>
              <a:rPr lang="en"/>
              <a:t>'log_loss': Measure of the difference between predicted probabilities and true labels; lower values indicate better classifier performance.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g23ccfce3271_0_108"/>
          <p:cNvPicPr preferRelativeResize="0"/>
          <p:nvPr/>
        </p:nvPicPr>
        <p:blipFill>
          <a:blip r:embed="rId3">
            <a:alphaModFix/>
          </a:blip>
          <a:stretch>
            <a:fillRect/>
          </a:stretch>
        </p:blipFill>
        <p:spPr>
          <a:xfrm>
            <a:off x="152400" y="741425"/>
            <a:ext cx="8828552" cy="424967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g23ccfce3271_0_217"/>
          <p:cNvPicPr preferRelativeResize="0"/>
          <p:nvPr/>
        </p:nvPicPr>
        <p:blipFill>
          <a:blip r:embed="rId3">
            <a:alphaModFix/>
          </a:blip>
          <a:stretch>
            <a:fillRect/>
          </a:stretch>
        </p:blipFill>
        <p:spPr>
          <a:xfrm>
            <a:off x="152400" y="152400"/>
            <a:ext cx="8839204" cy="418222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Flow</a:t>
            </a:r>
            <a:endParaRPr/>
          </a:p>
        </p:txBody>
      </p:sp>
      <p:sp>
        <p:nvSpPr>
          <p:cNvPr id="310" name="Google Shape;310;p3"/>
          <p:cNvSpPr txBox="1"/>
          <p:nvPr>
            <p:ph idx="1" type="body"/>
          </p:nvPr>
        </p:nvSpPr>
        <p:spPr>
          <a:xfrm>
            <a:off x="875175" y="1517475"/>
            <a:ext cx="4797000" cy="2001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AutoNum type="arabicPeriod"/>
            </a:pPr>
            <a:r>
              <a:rPr lang="en" sz="1800"/>
              <a:t>Data Extraction</a:t>
            </a:r>
            <a:endParaRPr sz="1800"/>
          </a:p>
          <a:p>
            <a:pPr indent="-342900" lvl="0" marL="457200" rtl="0" algn="l">
              <a:lnSpc>
                <a:spcPct val="115000"/>
              </a:lnSpc>
              <a:spcBef>
                <a:spcPts val="0"/>
              </a:spcBef>
              <a:spcAft>
                <a:spcPts val="0"/>
              </a:spcAft>
              <a:buSzPts val="1800"/>
              <a:buAutoNum type="arabicPeriod"/>
            </a:pPr>
            <a:r>
              <a:rPr lang="en" sz="1800"/>
              <a:t>EDA </a:t>
            </a:r>
            <a:r>
              <a:rPr lang="en" sz="1200">
                <a:solidFill>
                  <a:srgbClr val="040C28"/>
                </a:solidFill>
                <a:highlight>
                  <a:srgbClr val="FFFFFF"/>
                </a:highlight>
                <a:latin typeface="Roboto"/>
                <a:ea typeface="Roboto"/>
                <a:cs typeface="Roboto"/>
                <a:sym typeface="Roboto"/>
              </a:rPr>
              <a:t>(Exploratory data analysis</a:t>
            </a:r>
            <a:r>
              <a:rPr lang="en" sz="1200">
                <a:solidFill>
                  <a:srgbClr val="4D5156"/>
                </a:solidFill>
                <a:highlight>
                  <a:srgbClr val="FFFFFF"/>
                </a:highlight>
                <a:latin typeface="Roboto"/>
                <a:ea typeface="Roboto"/>
                <a:cs typeface="Roboto"/>
                <a:sym typeface="Roboto"/>
              </a:rPr>
              <a:t> (EDA) )</a:t>
            </a:r>
            <a:endParaRPr sz="1200">
              <a:solidFill>
                <a:srgbClr val="4D5156"/>
              </a:solidFill>
              <a:highlight>
                <a:srgbClr val="FFFFFF"/>
              </a:highlight>
              <a:latin typeface="Roboto"/>
              <a:ea typeface="Roboto"/>
              <a:cs typeface="Roboto"/>
              <a:sym typeface="Roboto"/>
            </a:endParaRPr>
          </a:p>
          <a:p>
            <a:pPr indent="-342900" lvl="0" marL="457200" marR="0" rtl="0" algn="l">
              <a:lnSpc>
                <a:spcPct val="115000"/>
              </a:lnSpc>
              <a:spcBef>
                <a:spcPts val="0"/>
              </a:spcBef>
              <a:spcAft>
                <a:spcPts val="0"/>
              </a:spcAft>
              <a:buSzPts val="1800"/>
              <a:buAutoNum type="arabicPeriod"/>
            </a:pPr>
            <a:r>
              <a:rPr lang="en" sz="1800"/>
              <a:t>Data pre processing </a:t>
            </a:r>
            <a:r>
              <a:rPr lang="en" sz="800"/>
              <a:t>(handling missing values, outliers, Normalization)</a:t>
            </a:r>
            <a:endParaRPr sz="1800"/>
          </a:p>
          <a:p>
            <a:pPr indent="-342900" lvl="0" marL="457200" marR="0" rtl="0" algn="l">
              <a:lnSpc>
                <a:spcPct val="115000"/>
              </a:lnSpc>
              <a:spcBef>
                <a:spcPts val="0"/>
              </a:spcBef>
              <a:spcAft>
                <a:spcPts val="0"/>
              </a:spcAft>
              <a:buSzPts val="1800"/>
              <a:buAutoNum type="arabicPeriod"/>
            </a:pPr>
            <a:r>
              <a:rPr lang="en" sz="1800"/>
              <a:t>Model training and evaluation </a:t>
            </a:r>
            <a:r>
              <a:rPr lang="en" sz="891"/>
              <a:t>(metrics, such as accuracy, precision, recall, and F1-score)</a:t>
            </a:r>
            <a:endParaRPr sz="891"/>
          </a:p>
          <a:p>
            <a:pPr indent="-342900" lvl="0" marL="457200" rtl="0" algn="l">
              <a:lnSpc>
                <a:spcPct val="115000"/>
              </a:lnSpc>
              <a:spcBef>
                <a:spcPts val="0"/>
              </a:spcBef>
              <a:spcAft>
                <a:spcPts val="0"/>
              </a:spcAft>
              <a:buSzPts val="1800"/>
              <a:buAutoNum type="arabicPeriod"/>
            </a:pPr>
            <a:r>
              <a:rPr lang="en" sz="1800"/>
              <a:t>Front-end and backend deployment</a:t>
            </a:r>
            <a:endParaRPr sz="1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id="639" name="Google Shape;639;g23ccfce3271_0_221"/>
          <p:cNvPicPr preferRelativeResize="0"/>
          <p:nvPr/>
        </p:nvPicPr>
        <p:blipFill>
          <a:blip r:embed="rId3">
            <a:alphaModFix/>
          </a:blip>
          <a:stretch>
            <a:fillRect/>
          </a:stretch>
        </p:blipFill>
        <p:spPr>
          <a:xfrm>
            <a:off x="1530650" y="259675"/>
            <a:ext cx="6671299" cy="48387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id="644" name="Google Shape;644;g23ccfce3271_0_225"/>
          <p:cNvPicPr preferRelativeResize="0"/>
          <p:nvPr/>
        </p:nvPicPr>
        <p:blipFill>
          <a:blip r:embed="rId3">
            <a:alphaModFix/>
          </a:blip>
          <a:stretch>
            <a:fillRect/>
          </a:stretch>
        </p:blipFill>
        <p:spPr>
          <a:xfrm>
            <a:off x="152400" y="152400"/>
            <a:ext cx="8839203" cy="277237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8" name="Shape 648"/>
        <p:cNvGrpSpPr/>
        <p:nvPr/>
      </p:nvGrpSpPr>
      <p:grpSpPr>
        <a:xfrm>
          <a:off x="0" y="0"/>
          <a:ext cx="0" cy="0"/>
          <a:chOff x="0" y="0"/>
          <a:chExt cx="0" cy="0"/>
        </a:xfrm>
      </p:grpSpPr>
      <p:sp>
        <p:nvSpPr>
          <p:cNvPr id="649" name="Google Shape;649;g23e33c8832c_0_199"/>
          <p:cNvSpPr txBox="1"/>
          <p:nvPr>
            <p:ph idx="4294967295" type="ctrTitle"/>
          </p:nvPr>
        </p:nvSpPr>
        <p:spPr>
          <a:xfrm>
            <a:off x="3170375" y="1423000"/>
            <a:ext cx="3919800" cy="5973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2"/>
              </a:buClr>
              <a:buSzPct val="111111"/>
              <a:buFont typeface="Maven Pro"/>
              <a:buNone/>
            </a:pPr>
            <a:r>
              <a:rPr b="1" i="0" lang="en" sz="2800" u="none" cap="none" strike="noStrike">
                <a:solidFill>
                  <a:schemeClr val="dk2"/>
                </a:solidFill>
                <a:latin typeface="Maven Pro"/>
                <a:ea typeface="Maven Pro"/>
                <a:cs typeface="Maven Pro"/>
                <a:sym typeface="Maven Pro"/>
              </a:rPr>
              <a:t>Shakshi</a:t>
            </a:r>
            <a:endParaRPr b="1" i="0" sz="2800" u="none" cap="none" strike="noStrike">
              <a:solidFill>
                <a:schemeClr val="dk2"/>
              </a:solidFill>
              <a:latin typeface="Maven Pro"/>
              <a:ea typeface="Maven Pro"/>
              <a:cs typeface="Maven Pro"/>
              <a:sym typeface="Maven Pro"/>
            </a:endParaRPr>
          </a:p>
        </p:txBody>
      </p:sp>
      <p:sp>
        <p:nvSpPr>
          <p:cNvPr id="650" name="Google Shape;650;g23e33c8832c_0_199"/>
          <p:cNvSpPr/>
          <p:nvPr/>
        </p:nvSpPr>
        <p:spPr>
          <a:xfrm>
            <a:off x="3237375" y="1964575"/>
            <a:ext cx="2859300" cy="289800"/>
          </a:xfrm>
          <a:prstGeom prst="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1" name="Google Shape;651;g23e33c8832c_0_199"/>
          <p:cNvPicPr preferRelativeResize="0"/>
          <p:nvPr/>
        </p:nvPicPr>
        <p:blipFill>
          <a:blip r:embed="rId3">
            <a:alphaModFix/>
          </a:blip>
          <a:stretch>
            <a:fillRect/>
          </a:stretch>
        </p:blipFill>
        <p:spPr>
          <a:xfrm>
            <a:off x="6238625" y="0"/>
            <a:ext cx="2905375" cy="247926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id="656" name="Google Shape;656;g23e33c8832c_0_222"/>
          <p:cNvPicPr preferRelativeResize="0"/>
          <p:nvPr/>
        </p:nvPicPr>
        <p:blipFill>
          <a:blip r:embed="rId3">
            <a:alphaModFix/>
          </a:blip>
          <a:stretch>
            <a:fillRect/>
          </a:stretch>
        </p:blipFill>
        <p:spPr>
          <a:xfrm>
            <a:off x="152400" y="152400"/>
            <a:ext cx="5649580" cy="48386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0" name="Shape 660"/>
        <p:cNvGrpSpPr/>
        <p:nvPr/>
      </p:nvGrpSpPr>
      <p:grpSpPr>
        <a:xfrm>
          <a:off x="0" y="0"/>
          <a:ext cx="0" cy="0"/>
          <a:chOff x="0" y="0"/>
          <a:chExt cx="0" cy="0"/>
        </a:xfrm>
      </p:grpSpPr>
      <p:pic>
        <p:nvPicPr>
          <p:cNvPr id="661" name="Google Shape;661;g23e33c8832c_0_205"/>
          <p:cNvPicPr preferRelativeResize="0"/>
          <p:nvPr/>
        </p:nvPicPr>
        <p:blipFill rotWithShape="1">
          <a:blip r:embed="rId3">
            <a:alphaModFix/>
          </a:blip>
          <a:srcRect b="11024" l="0" r="0" t="0"/>
          <a:stretch/>
        </p:blipFill>
        <p:spPr>
          <a:xfrm>
            <a:off x="152400" y="871775"/>
            <a:ext cx="8839201" cy="32915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5" name="Shape 665"/>
        <p:cNvGrpSpPr/>
        <p:nvPr/>
      </p:nvGrpSpPr>
      <p:grpSpPr>
        <a:xfrm>
          <a:off x="0" y="0"/>
          <a:ext cx="0" cy="0"/>
          <a:chOff x="0" y="0"/>
          <a:chExt cx="0" cy="0"/>
        </a:xfrm>
      </p:grpSpPr>
      <p:pic>
        <p:nvPicPr>
          <p:cNvPr id="666" name="Google Shape;666;g23e33c8832c_0_211"/>
          <p:cNvPicPr preferRelativeResize="0"/>
          <p:nvPr/>
        </p:nvPicPr>
        <p:blipFill>
          <a:blip r:embed="rId3">
            <a:alphaModFix/>
          </a:blip>
          <a:stretch>
            <a:fillRect/>
          </a:stretch>
        </p:blipFill>
        <p:spPr>
          <a:xfrm>
            <a:off x="835502" y="0"/>
            <a:ext cx="7136822" cy="51435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0" name="Shape 670"/>
        <p:cNvGrpSpPr/>
        <p:nvPr/>
      </p:nvGrpSpPr>
      <p:grpSpPr>
        <a:xfrm>
          <a:off x="0" y="0"/>
          <a:ext cx="0" cy="0"/>
          <a:chOff x="0" y="0"/>
          <a:chExt cx="0" cy="0"/>
        </a:xfrm>
      </p:grpSpPr>
      <p:pic>
        <p:nvPicPr>
          <p:cNvPr id="671" name="Google Shape;671;g23e33c8832c_0_214"/>
          <p:cNvPicPr preferRelativeResize="0"/>
          <p:nvPr/>
        </p:nvPicPr>
        <p:blipFill>
          <a:blip r:embed="rId3">
            <a:alphaModFix/>
          </a:blip>
          <a:stretch>
            <a:fillRect/>
          </a:stretch>
        </p:blipFill>
        <p:spPr>
          <a:xfrm>
            <a:off x="98450" y="1346000"/>
            <a:ext cx="8839204" cy="245149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5" name="Shape 675"/>
        <p:cNvGrpSpPr/>
        <p:nvPr/>
      </p:nvGrpSpPr>
      <p:grpSpPr>
        <a:xfrm>
          <a:off x="0" y="0"/>
          <a:ext cx="0" cy="0"/>
          <a:chOff x="0" y="0"/>
          <a:chExt cx="0" cy="0"/>
        </a:xfrm>
      </p:grpSpPr>
      <p:sp>
        <p:nvSpPr>
          <p:cNvPr id="676" name="Google Shape;676;g23e33c8832c_0_105"/>
          <p:cNvSpPr txBox="1"/>
          <p:nvPr>
            <p:ph idx="4294967295" type="ctrTitle"/>
          </p:nvPr>
        </p:nvSpPr>
        <p:spPr>
          <a:xfrm>
            <a:off x="2443150" y="2651438"/>
            <a:ext cx="2664600" cy="5973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2"/>
              </a:buClr>
              <a:buSzPct val="128571"/>
              <a:buFont typeface="Maven Pro"/>
              <a:buNone/>
            </a:pPr>
            <a:r>
              <a:rPr b="1" i="0" lang="en" sz="2800" u="none" cap="none" strike="noStrike">
                <a:solidFill>
                  <a:schemeClr val="dk2"/>
                </a:solidFill>
                <a:latin typeface="Maven Pro"/>
                <a:ea typeface="Maven Pro"/>
                <a:cs typeface="Maven Pro"/>
                <a:sym typeface="Maven Pro"/>
              </a:rPr>
              <a:t>Vinit </a:t>
            </a:r>
            <a:endParaRPr b="1" i="0" sz="2800" u="none" cap="none" strike="noStrike">
              <a:solidFill>
                <a:schemeClr val="dk2"/>
              </a:solidFill>
              <a:latin typeface="Maven Pro"/>
              <a:ea typeface="Maven Pro"/>
              <a:cs typeface="Maven Pro"/>
              <a:sym typeface="Maven Pro"/>
            </a:endParaRPr>
          </a:p>
        </p:txBody>
      </p:sp>
      <p:sp>
        <p:nvSpPr>
          <p:cNvPr id="677" name="Google Shape;677;g23e33c8832c_0_105"/>
          <p:cNvSpPr/>
          <p:nvPr/>
        </p:nvSpPr>
        <p:spPr>
          <a:xfrm>
            <a:off x="2491425" y="3103875"/>
            <a:ext cx="1918200" cy="289800"/>
          </a:xfrm>
          <a:prstGeom prst="lef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g23e33c8832c_0_105"/>
          <p:cNvPicPr preferRelativeResize="0"/>
          <p:nvPr/>
        </p:nvPicPr>
        <p:blipFill>
          <a:blip r:embed="rId3">
            <a:alphaModFix/>
          </a:blip>
          <a:stretch>
            <a:fillRect/>
          </a:stretch>
        </p:blipFill>
        <p:spPr>
          <a:xfrm>
            <a:off x="2625" y="2536175"/>
            <a:ext cx="2412600" cy="21953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g23e33c8832c_0_111"/>
          <p:cNvPicPr preferRelativeResize="0"/>
          <p:nvPr/>
        </p:nvPicPr>
        <p:blipFill>
          <a:blip r:embed="rId3">
            <a:alphaModFix/>
          </a:blip>
          <a:stretch>
            <a:fillRect/>
          </a:stretch>
        </p:blipFill>
        <p:spPr>
          <a:xfrm>
            <a:off x="152400" y="152400"/>
            <a:ext cx="8839203" cy="277237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id="688" name="Google Shape;688;g23ccfce3271_0_241"/>
          <p:cNvPicPr preferRelativeResize="0"/>
          <p:nvPr/>
        </p:nvPicPr>
        <p:blipFill>
          <a:blip r:embed="rId3">
            <a:alphaModFix/>
          </a:blip>
          <a:stretch>
            <a:fillRect/>
          </a:stretch>
        </p:blipFill>
        <p:spPr>
          <a:xfrm>
            <a:off x="152400" y="152400"/>
            <a:ext cx="5649580" cy="4838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g23ccfce3271_0_9"/>
          <p:cNvPicPr preferRelativeResize="0"/>
          <p:nvPr/>
        </p:nvPicPr>
        <p:blipFill>
          <a:blip r:embed="rId3">
            <a:alphaModFix/>
          </a:blip>
          <a:stretch>
            <a:fillRect/>
          </a:stretch>
        </p:blipFill>
        <p:spPr>
          <a:xfrm>
            <a:off x="152400" y="152400"/>
            <a:ext cx="8839204" cy="3729039"/>
          </a:xfrm>
          <a:prstGeom prst="rect">
            <a:avLst/>
          </a:prstGeom>
          <a:noFill/>
          <a:ln>
            <a:noFill/>
          </a:ln>
        </p:spPr>
      </p:pic>
      <p:cxnSp>
        <p:nvCxnSpPr>
          <p:cNvPr id="316" name="Google Shape;316;g23ccfce3271_0_9"/>
          <p:cNvCxnSpPr/>
          <p:nvPr/>
        </p:nvCxnSpPr>
        <p:spPr>
          <a:xfrm flipH="1">
            <a:off x="2330850" y="408725"/>
            <a:ext cx="824400" cy="197700"/>
          </a:xfrm>
          <a:prstGeom prst="straightConnector1">
            <a:avLst/>
          </a:prstGeom>
          <a:noFill/>
          <a:ln cap="flat" cmpd="sng" w="19050">
            <a:solidFill>
              <a:srgbClr val="0000FF"/>
            </a:solidFill>
            <a:prstDash val="solid"/>
            <a:round/>
            <a:headEnd len="med" w="med" type="none"/>
            <a:tailEnd len="med" w="med" type="triangl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pic>
        <p:nvPicPr>
          <p:cNvPr id="693" name="Google Shape;693;g23ccfce3271_0_232"/>
          <p:cNvPicPr preferRelativeResize="0"/>
          <p:nvPr/>
        </p:nvPicPr>
        <p:blipFill>
          <a:blip r:embed="rId3">
            <a:alphaModFix/>
          </a:blip>
          <a:stretch>
            <a:fillRect/>
          </a:stretch>
        </p:blipFill>
        <p:spPr>
          <a:xfrm>
            <a:off x="152400" y="2379575"/>
            <a:ext cx="8839201" cy="1339273"/>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id="698" name="Google Shape;698;g23ccfce3271_0_235"/>
          <p:cNvPicPr preferRelativeResize="0"/>
          <p:nvPr/>
        </p:nvPicPr>
        <p:blipFill>
          <a:blip r:embed="rId3">
            <a:alphaModFix/>
          </a:blip>
          <a:stretch>
            <a:fillRect/>
          </a:stretch>
        </p:blipFill>
        <p:spPr>
          <a:xfrm>
            <a:off x="152400" y="152400"/>
            <a:ext cx="8647654" cy="48387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g23ccfce3271_0_238"/>
          <p:cNvPicPr preferRelativeResize="0"/>
          <p:nvPr/>
        </p:nvPicPr>
        <p:blipFill>
          <a:blip r:embed="rId3">
            <a:alphaModFix/>
          </a:blip>
          <a:stretch>
            <a:fillRect/>
          </a:stretch>
        </p:blipFill>
        <p:spPr>
          <a:xfrm>
            <a:off x="152400" y="152400"/>
            <a:ext cx="8839204" cy="321974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pic>
        <p:nvPicPr>
          <p:cNvPr id="708" name="Google Shape;708;g23ccfce3271_0_244"/>
          <p:cNvPicPr preferRelativeResize="0"/>
          <p:nvPr/>
        </p:nvPicPr>
        <p:blipFill>
          <a:blip r:embed="rId3">
            <a:alphaModFix/>
          </a:blip>
          <a:stretch>
            <a:fillRect/>
          </a:stretch>
        </p:blipFill>
        <p:spPr>
          <a:xfrm>
            <a:off x="152400" y="152400"/>
            <a:ext cx="7023443" cy="4838698"/>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id="713" name="Google Shape;713;g23ccfce3271_0_247"/>
          <p:cNvPicPr preferRelativeResize="0"/>
          <p:nvPr/>
        </p:nvPicPr>
        <p:blipFill>
          <a:blip r:embed="rId3">
            <a:alphaModFix/>
          </a:blip>
          <a:stretch>
            <a:fillRect/>
          </a:stretch>
        </p:blipFill>
        <p:spPr>
          <a:xfrm>
            <a:off x="152400" y="152400"/>
            <a:ext cx="8839199" cy="256583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id="718" name="Google Shape;718;g23ccfce3271_0_250"/>
          <p:cNvPicPr preferRelativeResize="0"/>
          <p:nvPr/>
        </p:nvPicPr>
        <p:blipFill>
          <a:blip r:embed="rId3">
            <a:alphaModFix/>
          </a:blip>
          <a:stretch>
            <a:fillRect/>
          </a:stretch>
        </p:blipFill>
        <p:spPr>
          <a:xfrm>
            <a:off x="152400" y="2159875"/>
            <a:ext cx="8839200" cy="148861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g23ccfce3271_0_140"/>
          <p:cNvSpPr txBox="1"/>
          <p:nvPr/>
        </p:nvSpPr>
        <p:spPr>
          <a:xfrm>
            <a:off x="1168975" y="188825"/>
            <a:ext cx="460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FrontEnd</a:t>
            </a:r>
            <a:endParaRPr b="1">
              <a:latin typeface="Nunito"/>
              <a:ea typeface="Nunito"/>
              <a:cs typeface="Nunito"/>
              <a:sym typeface="Nunito"/>
            </a:endParaRPr>
          </a:p>
        </p:txBody>
      </p:sp>
      <p:pic>
        <p:nvPicPr>
          <p:cNvPr id="724" name="Google Shape;724;g23ccfce3271_0_140"/>
          <p:cNvPicPr preferRelativeResize="0"/>
          <p:nvPr/>
        </p:nvPicPr>
        <p:blipFill>
          <a:blip r:embed="rId3">
            <a:alphaModFix/>
          </a:blip>
          <a:stretch>
            <a:fillRect/>
          </a:stretch>
        </p:blipFill>
        <p:spPr>
          <a:xfrm>
            <a:off x="152400" y="741425"/>
            <a:ext cx="8672808" cy="424967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pic>
        <p:nvPicPr>
          <p:cNvPr id="729" name="Google Shape;729;g23ccfce3271_0_111"/>
          <p:cNvPicPr preferRelativeResize="0"/>
          <p:nvPr/>
        </p:nvPicPr>
        <p:blipFill>
          <a:blip r:embed="rId3">
            <a:alphaModFix/>
          </a:blip>
          <a:stretch>
            <a:fillRect/>
          </a:stretch>
        </p:blipFill>
        <p:spPr>
          <a:xfrm>
            <a:off x="304800" y="673925"/>
            <a:ext cx="8839200" cy="4425124"/>
          </a:xfrm>
          <a:prstGeom prst="rect">
            <a:avLst/>
          </a:prstGeom>
          <a:noFill/>
          <a:ln>
            <a:noFill/>
          </a:ln>
        </p:spPr>
      </p:pic>
      <p:sp>
        <p:nvSpPr>
          <p:cNvPr id="730" name="Google Shape;730;g23ccfce3271_0_111"/>
          <p:cNvSpPr txBox="1"/>
          <p:nvPr/>
        </p:nvSpPr>
        <p:spPr>
          <a:xfrm>
            <a:off x="1978250" y="179825"/>
            <a:ext cx="460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FrontEnd</a:t>
            </a:r>
            <a:endParaRPr b="1">
              <a:latin typeface="Nunito"/>
              <a:ea typeface="Nunito"/>
              <a:cs typeface="Nunito"/>
              <a:sym typeface="Nuni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4" name="Shape 734"/>
        <p:cNvGrpSpPr/>
        <p:nvPr/>
      </p:nvGrpSpPr>
      <p:grpSpPr>
        <a:xfrm>
          <a:off x="0" y="0"/>
          <a:ext cx="0" cy="0"/>
          <a:chOff x="0" y="0"/>
          <a:chExt cx="0" cy="0"/>
        </a:xfrm>
      </p:grpSpPr>
      <p:sp>
        <p:nvSpPr>
          <p:cNvPr id="735" name="Google Shape;735;g23e33e97dd2_4_0"/>
          <p:cNvSpPr txBox="1"/>
          <p:nvPr>
            <p:ph idx="4294967295" type="ctrTitle"/>
          </p:nvPr>
        </p:nvSpPr>
        <p:spPr>
          <a:xfrm>
            <a:off x="3170375" y="1423000"/>
            <a:ext cx="3919800" cy="5973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2"/>
              </a:buClr>
              <a:buSzPct val="111111"/>
              <a:buFont typeface="Maven Pro"/>
              <a:buNone/>
            </a:pPr>
            <a:r>
              <a:rPr b="1" i="0" lang="en" sz="2800" u="none" cap="none" strike="noStrike">
                <a:solidFill>
                  <a:schemeClr val="dk2"/>
                </a:solidFill>
                <a:latin typeface="Maven Pro"/>
                <a:ea typeface="Maven Pro"/>
                <a:cs typeface="Maven Pro"/>
                <a:sym typeface="Maven Pro"/>
              </a:rPr>
              <a:t>Shakshi</a:t>
            </a:r>
            <a:endParaRPr b="1" i="0" sz="2800" u="none" cap="none" strike="noStrike">
              <a:solidFill>
                <a:schemeClr val="dk2"/>
              </a:solidFill>
              <a:latin typeface="Maven Pro"/>
              <a:ea typeface="Maven Pro"/>
              <a:cs typeface="Maven Pro"/>
              <a:sym typeface="Maven Pro"/>
            </a:endParaRPr>
          </a:p>
        </p:txBody>
      </p:sp>
      <p:sp>
        <p:nvSpPr>
          <p:cNvPr id="736" name="Google Shape;736;g23e33e97dd2_4_0"/>
          <p:cNvSpPr/>
          <p:nvPr/>
        </p:nvSpPr>
        <p:spPr>
          <a:xfrm>
            <a:off x="3237375" y="1964575"/>
            <a:ext cx="2859300" cy="289800"/>
          </a:xfrm>
          <a:prstGeom prst="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7" name="Google Shape;737;g23e33e97dd2_4_0"/>
          <p:cNvPicPr preferRelativeResize="0"/>
          <p:nvPr/>
        </p:nvPicPr>
        <p:blipFill>
          <a:blip r:embed="rId3">
            <a:alphaModFix/>
          </a:blip>
          <a:stretch>
            <a:fillRect/>
          </a:stretch>
        </p:blipFill>
        <p:spPr>
          <a:xfrm>
            <a:off x="6238625" y="0"/>
            <a:ext cx="2905375" cy="247926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g23ccfce3271_0_275"/>
          <p:cNvSpPr txBox="1"/>
          <p:nvPr/>
        </p:nvSpPr>
        <p:spPr>
          <a:xfrm>
            <a:off x="1294875" y="242800"/>
            <a:ext cx="538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Creativity : Data Extraction from Images</a:t>
            </a:r>
            <a:endParaRPr b="1">
              <a:latin typeface="Nunito"/>
              <a:ea typeface="Nunito"/>
              <a:cs typeface="Nunito"/>
              <a:sym typeface="Nunito"/>
            </a:endParaRPr>
          </a:p>
        </p:txBody>
      </p:sp>
      <p:pic>
        <p:nvPicPr>
          <p:cNvPr id="743" name="Google Shape;743;g23ccfce3271_0_275"/>
          <p:cNvPicPr preferRelativeResize="0"/>
          <p:nvPr/>
        </p:nvPicPr>
        <p:blipFill>
          <a:blip r:embed="rId3">
            <a:alphaModFix/>
          </a:blip>
          <a:stretch>
            <a:fillRect/>
          </a:stretch>
        </p:blipFill>
        <p:spPr>
          <a:xfrm>
            <a:off x="152400" y="795400"/>
            <a:ext cx="8839204" cy="30168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g23e33c8832c_0_168"/>
          <p:cNvPicPr preferRelativeResize="0"/>
          <p:nvPr/>
        </p:nvPicPr>
        <p:blipFill>
          <a:blip r:embed="rId3">
            <a:alphaModFix/>
          </a:blip>
          <a:stretch>
            <a:fillRect/>
          </a:stretch>
        </p:blipFill>
        <p:spPr>
          <a:xfrm>
            <a:off x="152400" y="152400"/>
            <a:ext cx="8048903" cy="48387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g23ccfce3271_2_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2400">
                <a:latin typeface="Nunito"/>
                <a:ea typeface="Nunito"/>
                <a:cs typeface="Nunito"/>
                <a:sym typeface="Nunito"/>
              </a:rPr>
              <a:t>Creativity and Innovation:</a:t>
            </a:r>
            <a:endParaRPr sz="2400"/>
          </a:p>
        </p:txBody>
      </p:sp>
      <p:sp>
        <p:nvSpPr>
          <p:cNvPr id="749" name="Google Shape;749;g23ccfce3271_2_7"/>
          <p:cNvSpPr txBox="1"/>
          <p:nvPr>
            <p:ph idx="1" type="body"/>
          </p:nvPr>
        </p:nvSpPr>
        <p:spPr>
          <a:xfrm>
            <a:off x="1303800" y="1337675"/>
            <a:ext cx="7030500" cy="3194100"/>
          </a:xfrm>
          <a:prstGeom prst="rect">
            <a:avLst/>
          </a:prstGeom>
        </p:spPr>
        <p:txBody>
          <a:bodyPr anchorCtr="0" anchor="t" bIns="91425" lIns="91425" spcFirstLastPara="1" rIns="91425" wrap="square" tIns="91425">
            <a:normAutofit lnSpcReduction="10000"/>
          </a:bodyPr>
          <a:lstStyle/>
          <a:p>
            <a:pPr indent="-393700" lvl="0" marL="457200" rtl="0" algn="l">
              <a:spcBef>
                <a:spcPts val="0"/>
              </a:spcBef>
              <a:spcAft>
                <a:spcPts val="0"/>
              </a:spcAft>
              <a:buSzPts val="2600"/>
              <a:buAutoNum type="arabicParenR"/>
            </a:pPr>
            <a:r>
              <a:rPr lang="en" sz="2600"/>
              <a:t>Extracted Features from 55k images</a:t>
            </a:r>
            <a:br>
              <a:rPr lang="en" sz="2600"/>
            </a:br>
            <a:r>
              <a:rPr lang="en" sz="2600"/>
              <a:t>Highlight the extraction of key features from a dataset of 55,000 mammogram images.</a:t>
            </a:r>
            <a:endParaRPr sz="2600"/>
          </a:p>
          <a:p>
            <a:pPr indent="-393700" lvl="0" marL="457200" rtl="0" algn="l">
              <a:spcBef>
                <a:spcPts val="0"/>
              </a:spcBef>
              <a:spcAft>
                <a:spcPts val="0"/>
              </a:spcAft>
              <a:buSzPts val="2600"/>
              <a:buAutoNum type="arabicParenR"/>
            </a:pPr>
            <a:r>
              <a:rPr lang="en" sz="2600"/>
              <a:t>Explain the significance of these features in identifying and diagnosing breast cancer.</a:t>
            </a:r>
            <a:endParaRPr sz="2600"/>
          </a:p>
          <a:p>
            <a:pPr indent="-393700" lvl="0" marL="457200" rtl="0" algn="l">
              <a:spcBef>
                <a:spcPts val="0"/>
              </a:spcBef>
              <a:spcAft>
                <a:spcPts val="0"/>
              </a:spcAft>
              <a:buSzPts val="2600"/>
              <a:buAutoNum type="arabicParenR"/>
            </a:pPr>
            <a:r>
              <a:rPr lang="en" sz="2600"/>
              <a:t>Built an Application</a:t>
            </a:r>
            <a:endParaRPr sz="26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g23ccfce3271_1_2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Contribution to society</a:t>
            </a:r>
            <a:endParaRPr sz="1500"/>
          </a:p>
        </p:txBody>
      </p:sp>
      <p:sp>
        <p:nvSpPr>
          <p:cNvPr id="755" name="Google Shape;755;g23ccfce3271_1_226"/>
          <p:cNvSpPr txBox="1"/>
          <p:nvPr>
            <p:ph idx="1" type="body"/>
          </p:nvPr>
        </p:nvSpPr>
        <p:spPr>
          <a:xfrm>
            <a:off x="1303800" y="1597875"/>
            <a:ext cx="7030500" cy="25593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Early Detection and Improved Outcomes to help Healthcare Professionals.</a:t>
            </a:r>
            <a:br>
              <a:rPr lang="en"/>
            </a:br>
            <a:endParaRPr/>
          </a:p>
          <a:p>
            <a:pPr indent="-311150" lvl="0" marL="457200" rtl="0" algn="l">
              <a:spcBef>
                <a:spcPts val="0"/>
              </a:spcBef>
              <a:spcAft>
                <a:spcPts val="0"/>
              </a:spcAft>
              <a:buSzPts val="1300"/>
              <a:buChar char="●"/>
            </a:pPr>
            <a:r>
              <a:rPr lang="en"/>
              <a:t>Healthcare Resource Optimization</a:t>
            </a:r>
            <a:br>
              <a:rPr lang="en"/>
            </a:br>
            <a:endParaRPr/>
          </a:p>
          <a:p>
            <a:pPr indent="-311150" lvl="0" marL="457200" rtl="0" algn="l">
              <a:spcBef>
                <a:spcPts val="0"/>
              </a:spcBef>
              <a:spcAft>
                <a:spcPts val="0"/>
              </a:spcAft>
              <a:buSzPts val="1300"/>
              <a:buChar char="●"/>
            </a:pPr>
            <a:r>
              <a:rPr lang="en"/>
              <a:t>Better detection leads to improved treatment outcomes and patient survival rates.</a:t>
            </a:r>
            <a:br>
              <a:rPr lang="en"/>
            </a:br>
            <a:endParaRPr/>
          </a:p>
          <a:p>
            <a:pPr indent="-311150" lvl="0" marL="457200" rtl="0" algn="l">
              <a:spcBef>
                <a:spcPts val="0"/>
              </a:spcBef>
              <a:spcAft>
                <a:spcPts val="0"/>
              </a:spcAft>
              <a:buSzPts val="1300"/>
              <a:buChar char="●"/>
            </a:pPr>
            <a:r>
              <a:rPr lang="en"/>
              <a:t>Public Health and Policy Planning</a:t>
            </a:r>
            <a:br>
              <a:rPr lang="en"/>
            </a:br>
            <a:endParaRPr/>
          </a:p>
          <a:p>
            <a:pPr indent="-311150" lvl="0" marL="457200" rtl="0" algn="l">
              <a:spcBef>
                <a:spcPts val="0"/>
              </a:spcBef>
              <a:spcAft>
                <a:spcPts val="0"/>
              </a:spcAft>
              <a:buSzPts val="1300"/>
              <a:buChar char="●"/>
            </a:pPr>
            <a:r>
              <a:rPr lang="en"/>
              <a:t>Potential to significantly impact society by improving early detection, personalized treatment, and overall patient outcomes.</a:t>
            </a:r>
            <a:endParaRPr/>
          </a:p>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7"/>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References</a:t>
            </a:r>
            <a:endParaRPr/>
          </a:p>
        </p:txBody>
      </p:sp>
      <p:sp>
        <p:nvSpPr>
          <p:cNvPr id="761" name="Google Shape;761;p17"/>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AutoNum type="arabicPeriod"/>
            </a:pPr>
            <a:r>
              <a:rPr lang="en"/>
              <a:t>https://www.wikipedia.org/</a:t>
            </a:r>
            <a:endParaRPr/>
          </a:p>
          <a:p>
            <a:pPr indent="-311150" lvl="0" marL="457200" rtl="0" algn="l">
              <a:lnSpc>
                <a:spcPct val="115000"/>
              </a:lnSpc>
              <a:spcBef>
                <a:spcPts val="0"/>
              </a:spcBef>
              <a:spcAft>
                <a:spcPts val="0"/>
              </a:spcAft>
              <a:buSzPts val="1300"/>
              <a:buAutoNum type="arabicPeriod"/>
            </a:pPr>
            <a:r>
              <a:rPr lang="en"/>
              <a:t>https://chat.openai.com/chat</a:t>
            </a:r>
            <a:endParaRPr/>
          </a:p>
          <a:p>
            <a:pPr indent="-311150" lvl="0" marL="457200" rtl="0" algn="l">
              <a:lnSpc>
                <a:spcPct val="115000"/>
              </a:lnSpc>
              <a:spcBef>
                <a:spcPts val="0"/>
              </a:spcBef>
              <a:spcAft>
                <a:spcPts val="0"/>
              </a:spcAft>
              <a:buSzPts val="1300"/>
              <a:buAutoNum type="arabicPeriod"/>
            </a:pPr>
            <a:r>
              <a:rPr lang="en"/>
              <a:t>https://www.youtube.com/</a:t>
            </a:r>
            <a:endParaRPr/>
          </a:p>
          <a:p>
            <a:pPr indent="-311150" lvl="0" marL="457200" rtl="0" algn="l">
              <a:lnSpc>
                <a:spcPct val="115000"/>
              </a:lnSpc>
              <a:spcBef>
                <a:spcPts val="0"/>
              </a:spcBef>
              <a:spcAft>
                <a:spcPts val="0"/>
              </a:spcAft>
              <a:buSzPts val="1300"/>
              <a:buAutoNum type="arabicPeriod"/>
            </a:pPr>
            <a:r>
              <a:rPr lang="en"/>
              <a:t>https://www.google.com/</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5" name="Shape 765"/>
        <p:cNvGrpSpPr/>
        <p:nvPr/>
      </p:nvGrpSpPr>
      <p:grpSpPr>
        <a:xfrm>
          <a:off x="0" y="0"/>
          <a:ext cx="0" cy="0"/>
          <a:chOff x="0" y="0"/>
          <a:chExt cx="0" cy="0"/>
        </a:xfrm>
      </p:grpSpPr>
      <p:sp>
        <p:nvSpPr>
          <p:cNvPr id="766" name="Google Shape;766;g23e33c8832c_0_0"/>
          <p:cNvSpPr txBox="1"/>
          <p:nvPr>
            <p:ph idx="4294967295" type="ctrTitle"/>
          </p:nvPr>
        </p:nvSpPr>
        <p:spPr>
          <a:xfrm>
            <a:off x="2759275" y="118725"/>
            <a:ext cx="2664600" cy="5973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2"/>
              </a:buClr>
              <a:buSzPct val="128571"/>
              <a:buFont typeface="Maven Pro"/>
              <a:buNone/>
            </a:pPr>
            <a:r>
              <a:rPr b="1" i="0" lang="en" sz="2800" u="none" cap="none" strike="noStrike">
                <a:solidFill>
                  <a:schemeClr val="dk2"/>
                </a:solidFill>
                <a:latin typeface="Maven Pro"/>
                <a:ea typeface="Maven Pro"/>
                <a:cs typeface="Maven Pro"/>
                <a:sym typeface="Maven Pro"/>
              </a:rPr>
              <a:t>Meghna</a:t>
            </a:r>
            <a:endParaRPr b="1" i="0" sz="2800" u="none" cap="none" strike="noStrike">
              <a:solidFill>
                <a:schemeClr val="dk2"/>
              </a:solidFill>
              <a:latin typeface="Maven Pro"/>
              <a:ea typeface="Maven Pro"/>
              <a:cs typeface="Maven Pro"/>
              <a:sym typeface="Maven Pro"/>
            </a:endParaRPr>
          </a:p>
        </p:txBody>
      </p:sp>
      <p:pic>
        <p:nvPicPr>
          <p:cNvPr id="767" name="Google Shape;767;g23e33c8832c_0_0"/>
          <p:cNvPicPr preferRelativeResize="0"/>
          <p:nvPr/>
        </p:nvPicPr>
        <p:blipFill rotWithShape="1">
          <a:blip r:embed="rId3">
            <a:alphaModFix/>
          </a:blip>
          <a:srcRect b="0" l="0" r="0" t="0"/>
          <a:stretch/>
        </p:blipFill>
        <p:spPr>
          <a:xfrm>
            <a:off x="0" y="0"/>
            <a:ext cx="2491425" cy="2250700"/>
          </a:xfrm>
          <a:prstGeom prst="rect">
            <a:avLst/>
          </a:prstGeom>
          <a:noFill/>
          <a:ln>
            <a:noFill/>
          </a:ln>
        </p:spPr>
      </p:pic>
      <p:pic>
        <p:nvPicPr>
          <p:cNvPr id="768" name="Google Shape;768;g23e33c8832c_0_0"/>
          <p:cNvPicPr preferRelativeResize="0"/>
          <p:nvPr/>
        </p:nvPicPr>
        <p:blipFill rotWithShape="1">
          <a:blip r:embed="rId4">
            <a:alphaModFix/>
          </a:blip>
          <a:srcRect b="0" l="0" r="0" t="0"/>
          <a:stretch/>
        </p:blipFill>
        <p:spPr>
          <a:xfrm>
            <a:off x="6238625" y="2603125"/>
            <a:ext cx="2905375" cy="2540375"/>
          </a:xfrm>
          <a:prstGeom prst="rect">
            <a:avLst/>
          </a:prstGeom>
          <a:noFill/>
          <a:ln>
            <a:noFill/>
          </a:ln>
        </p:spPr>
      </p:pic>
      <p:sp>
        <p:nvSpPr>
          <p:cNvPr id="769" name="Google Shape;769;g23e33c8832c_0_0"/>
          <p:cNvSpPr/>
          <p:nvPr/>
        </p:nvSpPr>
        <p:spPr>
          <a:xfrm>
            <a:off x="2491425" y="643625"/>
            <a:ext cx="2905500" cy="289800"/>
          </a:xfrm>
          <a:prstGeom prst="lef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g23e33c8832c_0_0"/>
          <p:cNvSpPr txBox="1"/>
          <p:nvPr>
            <p:ph idx="4294967295" type="ctrTitle"/>
          </p:nvPr>
        </p:nvSpPr>
        <p:spPr>
          <a:xfrm>
            <a:off x="3574025" y="3502888"/>
            <a:ext cx="2664600" cy="5973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2"/>
              </a:buClr>
              <a:buSzPct val="128571"/>
              <a:buFont typeface="Maven Pro"/>
              <a:buNone/>
            </a:pPr>
            <a:r>
              <a:rPr b="1" i="0" lang="en" sz="2800" u="none" cap="none" strike="noStrike">
                <a:solidFill>
                  <a:schemeClr val="dk2"/>
                </a:solidFill>
                <a:latin typeface="Maven Pro"/>
                <a:ea typeface="Maven Pro"/>
                <a:cs typeface="Maven Pro"/>
                <a:sym typeface="Maven Pro"/>
              </a:rPr>
              <a:t>Kapil</a:t>
            </a:r>
            <a:endParaRPr b="1" i="0" sz="2800" u="none" cap="none" strike="noStrike">
              <a:solidFill>
                <a:schemeClr val="dk2"/>
              </a:solidFill>
              <a:latin typeface="Maven Pro"/>
              <a:ea typeface="Maven Pro"/>
              <a:cs typeface="Maven Pro"/>
              <a:sym typeface="Maven Pro"/>
            </a:endParaRPr>
          </a:p>
        </p:txBody>
      </p:sp>
      <p:sp>
        <p:nvSpPr>
          <p:cNvPr id="771" name="Google Shape;771;g23e33c8832c_0_0"/>
          <p:cNvSpPr/>
          <p:nvPr/>
        </p:nvSpPr>
        <p:spPr>
          <a:xfrm>
            <a:off x="3684175" y="3976025"/>
            <a:ext cx="2412600" cy="289800"/>
          </a:xfrm>
          <a:prstGeom prst="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g23e33c8832c_0_0"/>
          <p:cNvSpPr txBox="1"/>
          <p:nvPr>
            <p:ph idx="4294967295" type="ctrTitle"/>
          </p:nvPr>
        </p:nvSpPr>
        <p:spPr>
          <a:xfrm>
            <a:off x="3170375" y="1423000"/>
            <a:ext cx="3919800" cy="5973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2"/>
              </a:buClr>
              <a:buSzPct val="111111"/>
              <a:buFont typeface="Maven Pro"/>
              <a:buNone/>
            </a:pPr>
            <a:r>
              <a:rPr b="1" i="0" lang="en" sz="2800" u="none" cap="none" strike="noStrike">
                <a:solidFill>
                  <a:schemeClr val="dk2"/>
                </a:solidFill>
                <a:latin typeface="Maven Pro"/>
                <a:ea typeface="Maven Pro"/>
                <a:cs typeface="Maven Pro"/>
                <a:sym typeface="Maven Pro"/>
              </a:rPr>
              <a:t>Shakshi</a:t>
            </a:r>
            <a:endParaRPr b="1" i="0" sz="2800" u="none" cap="none" strike="noStrike">
              <a:solidFill>
                <a:schemeClr val="dk2"/>
              </a:solidFill>
              <a:latin typeface="Maven Pro"/>
              <a:ea typeface="Maven Pro"/>
              <a:cs typeface="Maven Pro"/>
              <a:sym typeface="Maven Pro"/>
            </a:endParaRPr>
          </a:p>
        </p:txBody>
      </p:sp>
      <p:sp>
        <p:nvSpPr>
          <p:cNvPr id="773" name="Google Shape;773;g23e33c8832c_0_0"/>
          <p:cNvSpPr/>
          <p:nvPr/>
        </p:nvSpPr>
        <p:spPr>
          <a:xfrm>
            <a:off x="3237375" y="1964575"/>
            <a:ext cx="2859300" cy="289800"/>
          </a:xfrm>
          <a:prstGeom prst="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g23e33c8832c_0_0"/>
          <p:cNvSpPr txBox="1"/>
          <p:nvPr>
            <p:ph idx="4294967295" type="ctrTitle"/>
          </p:nvPr>
        </p:nvSpPr>
        <p:spPr>
          <a:xfrm>
            <a:off x="2443150" y="2651438"/>
            <a:ext cx="2664600" cy="5973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2"/>
              </a:buClr>
              <a:buSzPct val="128571"/>
              <a:buFont typeface="Maven Pro"/>
              <a:buNone/>
            </a:pPr>
            <a:r>
              <a:rPr b="1" i="0" lang="en" sz="2800" u="none" cap="none" strike="noStrike">
                <a:solidFill>
                  <a:schemeClr val="dk2"/>
                </a:solidFill>
                <a:latin typeface="Maven Pro"/>
                <a:ea typeface="Maven Pro"/>
                <a:cs typeface="Maven Pro"/>
                <a:sym typeface="Maven Pro"/>
              </a:rPr>
              <a:t>Vinit </a:t>
            </a:r>
            <a:endParaRPr b="1" i="0" sz="2800" u="none" cap="none" strike="noStrike">
              <a:solidFill>
                <a:schemeClr val="dk2"/>
              </a:solidFill>
              <a:latin typeface="Maven Pro"/>
              <a:ea typeface="Maven Pro"/>
              <a:cs typeface="Maven Pro"/>
              <a:sym typeface="Maven Pro"/>
            </a:endParaRPr>
          </a:p>
        </p:txBody>
      </p:sp>
      <p:sp>
        <p:nvSpPr>
          <p:cNvPr id="775" name="Google Shape;775;g23e33c8832c_0_0"/>
          <p:cNvSpPr/>
          <p:nvPr/>
        </p:nvSpPr>
        <p:spPr>
          <a:xfrm>
            <a:off x="2491425" y="3103875"/>
            <a:ext cx="1918200" cy="289800"/>
          </a:xfrm>
          <a:prstGeom prst="lef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6" name="Google Shape;776;g23e33c8832c_0_0"/>
          <p:cNvPicPr preferRelativeResize="0"/>
          <p:nvPr/>
        </p:nvPicPr>
        <p:blipFill>
          <a:blip r:embed="rId5">
            <a:alphaModFix/>
          </a:blip>
          <a:stretch>
            <a:fillRect/>
          </a:stretch>
        </p:blipFill>
        <p:spPr>
          <a:xfrm>
            <a:off x="2625" y="2536175"/>
            <a:ext cx="2412600" cy="2195350"/>
          </a:xfrm>
          <a:prstGeom prst="rect">
            <a:avLst/>
          </a:prstGeom>
          <a:noFill/>
          <a:ln>
            <a:noFill/>
          </a:ln>
        </p:spPr>
      </p:pic>
      <p:pic>
        <p:nvPicPr>
          <p:cNvPr id="777" name="Google Shape;777;g23e33c8832c_0_0"/>
          <p:cNvPicPr preferRelativeResize="0"/>
          <p:nvPr/>
        </p:nvPicPr>
        <p:blipFill>
          <a:blip r:embed="rId6">
            <a:alphaModFix/>
          </a:blip>
          <a:stretch>
            <a:fillRect/>
          </a:stretch>
        </p:blipFill>
        <p:spPr>
          <a:xfrm>
            <a:off x="6238625" y="0"/>
            <a:ext cx="2905375" cy="2479260"/>
          </a:xfrm>
          <a:prstGeom prst="rect">
            <a:avLst/>
          </a:prstGeom>
          <a:noFill/>
          <a:ln>
            <a:noFill/>
          </a:ln>
        </p:spPr>
      </p:pic>
      <p:pic>
        <p:nvPicPr>
          <p:cNvPr id="778" name="Google Shape;778;g23e33c8832c_0_0"/>
          <p:cNvPicPr preferRelativeResize="0"/>
          <p:nvPr/>
        </p:nvPicPr>
        <p:blipFill>
          <a:blip r:embed="rId7">
            <a:alphaModFix/>
          </a:blip>
          <a:stretch>
            <a:fillRect/>
          </a:stretch>
        </p:blipFill>
        <p:spPr>
          <a:xfrm>
            <a:off x="4485820" y="2336470"/>
            <a:ext cx="1402112" cy="14021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 name="Shape 325"/>
        <p:cNvGrpSpPr/>
        <p:nvPr/>
      </p:nvGrpSpPr>
      <p:grpSpPr>
        <a:xfrm>
          <a:off x="0" y="0"/>
          <a:ext cx="0" cy="0"/>
          <a:chOff x="0" y="0"/>
          <a:chExt cx="0" cy="0"/>
        </a:xfrm>
      </p:grpSpPr>
      <p:pic>
        <p:nvPicPr>
          <p:cNvPr id="326" name="Google Shape;326;g23e33e97dd2_1_11"/>
          <p:cNvPicPr preferRelativeResize="0"/>
          <p:nvPr/>
        </p:nvPicPr>
        <p:blipFill>
          <a:blip r:embed="rId3">
            <a:alphaModFix/>
          </a:blip>
          <a:stretch>
            <a:fillRect/>
          </a:stretch>
        </p:blipFill>
        <p:spPr>
          <a:xfrm>
            <a:off x="152400" y="152400"/>
            <a:ext cx="7972372" cy="4838701"/>
          </a:xfrm>
          <a:prstGeom prst="rect">
            <a:avLst/>
          </a:prstGeom>
          <a:noFill/>
          <a:ln>
            <a:noFill/>
          </a:ln>
        </p:spPr>
      </p:pic>
      <p:cxnSp>
        <p:nvCxnSpPr>
          <p:cNvPr id="327" name="Google Shape;327;g23e33e97dd2_1_11"/>
          <p:cNvCxnSpPr/>
          <p:nvPr/>
        </p:nvCxnSpPr>
        <p:spPr>
          <a:xfrm flipH="1">
            <a:off x="4946575" y="1507750"/>
            <a:ext cx="582600" cy="120900"/>
          </a:xfrm>
          <a:prstGeom prst="straightConnector1">
            <a:avLst/>
          </a:prstGeom>
          <a:noFill/>
          <a:ln cap="flat" cmpd="sng" w="19050">
            <a:solidFill>
              <a:srgbClr val="0000FF"/>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